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63" r:id="rId3"/>
    <p:sldId id="264" r:id="rId4"/>
    <p:sldId id="265" r:id="rId5"/>
    <p:sldId id="266" r:id="rId6"/>
    <p:sldId id="267" r:id="rId7"/>
    <p:sldId id="268" r:id="rId8"/>
    <p:sldId id="269" r:id="rId9"/>
    <p:sldId id="270" r:id="rId10"/>
    <p:sldId id="271" r:id="rId11"/>
    <p:sldId id="273" r:id="rId12"/>
    <p:sldId id="274" r:id="rId13"/>
    <p:sldId id="275" r:id="rId14"/>
    <p:sldId id="276" r:id="rId15"/>
    <p:sldId id="277" r:id="rId16"/>
    <p:sldId id="278" r:id="rId17"/>
    <p:sldId id="272" r:id="rId18"/>
    <p:sldId id="280" r:id="rId19"/>
    <p:sldId id="257" r:id="rId20"/>
    <p:sldId id="258" r:id="rId21"/>
    <p:sldId id="259" r:id="rId22"/>
    <p:sldId id="260" r:id="rId23"/>
    <p:sldId id="26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190ACE-8D11-B572-CADF-52138F97E7AC}" v="188" dt="2024-06-01T13:45:51.287"/>
    <p1510:client id="{422CB0BE-6EC2-009A-C50B-2F370CE8C6E6}" v="259" dt="2024-06-01T18:12:56.785"/>
    <p1510:client id="{4BFF94ED-896F-27B1-55EE-E6F5707C5698}" v="320" dt="2024-06-01T00:01:37.373"/>
    <p1510:client id="{5A9091A4-612B-B6BC-31FE-B3DCEB046A60}" v="120" dt="2024-05-30T20:26:42.190"/>
    <p1510:client id="{99985BF5-0FC7-CE5C-F639-F2DA2CDB69D6}" v="2" dt="2024-05-31T13:16:48.257"/>
    <p1510:client id="{B17AEF1E-A819-F609-E0A5-F6D5503D9B95}" v="4" dt="2024-06-01T18:17:18.1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2" d="100"/>
          <a:sy n="112" d="100"/>
        </p:scale>
        <p:origin x="26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BCD92D-020E-4157-8C03-86423039D57E}" type="datetimeFigureOut">
              <a:t>6/3/2024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C22CAE-DE18-4220-9189-FC4D00C8951A}" type="slidenum">
              <a:t>‹#›</a:t>
            </a:fld>
            <a:endParaRPr lang="en-US"/>
          </a:p>
        </p:txBody>
      </p:sp>
    </p:spTree>
    <p:extLst>
      <p:ext uri="{BB962C8B-B14F-4D97-AF65-F5344CB8AC3E}">
        <p14:creationId xmlns:p14="http://schemas.microsoft.com/office/powerpoint/2010/main" val="2289138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2BC22CAE-DE18-4220-9189-FC4D00C8951A}" type="slidenum">
              <a:t>19</a:t>
            </a:fld>
            <a:endParaRPr lang="en-US"/>
          </a:p>
        </p:txBody>
      </p:sp>
    </p:spTree>
    <p:extLst>
      <p:ext uri="{BB962C8B-B14F-4D97-AF65-F5344CB8AC3E}">
        <p14:creationId xmlns:p14="http://schemas.microsoft.com/office/powerpoint/2010/main" val="3001405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2BC22CAE-DE18-4220-9189-FC4D00C8951A}" type="slidenum">
              <a:t>20</a:t>
            </a:fld>
            <a:endParaRPr lang="en-US"/>
          </a:p>
        </p:txBody>
      </p:sp>
    </p:spTree>
    <p:extLst>
      <p:ext uri="{BB962C8B-B14F-4D97-AF65-F5344CB8AC3E}">
        <p14:creationId xmlns:p14="http://schemas.microsoft.com/office/powerpoint/2010/main" val="1108383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2BC22CAE-DE18-4220-9189-FC4D00C8951A}" type="slidenum">
              <a:t>21</a:t>
            </a:fld>
            <a:endParaRPr lang="en-US"/>
          </a:p>
        </p:txBody>
      </p:sp>
    </p:spTree>
    <p:extLst>
      <p:ext uri="{BB962C8B-B14F-4D97-AF65-F5344CB8AC3E}">
        <p14:creationId xmlns:p14="http://schemas.microsoft.com/office/powerpoint/2010/main" val="742885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2BC22CAE-DE18-4220-9189-FC4D00C8951A}" type="slidenum">
              <a:t>22</a:t>
            </a:fld>
            <a:endParaRPr lang="en-US"/>
          </a:p>
        </p:txBody>
      </p:sp>
    </p:spTree>
    <p:extLst>
      <p:ext uri="{BB962C8B-B14F-4D97-AF65-F5344CB8AC3E}">
        <p14:creationId xmlns:p14="http://schemas.microsoft.com/office/powerpoint/2010/main" val="35556252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2BC22CAE-DE18-4220-9189-FC4D00C8951A}" type="slidenum">
              <a:t>23</a:t>
            </a:fld>
            <a:endParaRPr lang="en-US"/>
          </a:p>
        </p:txBody>
      </p:sp>
    </p:spTree>
    <p:extLst>
      <p:ext uri="{BB962C8B-B14F-4D97-AF65-F5344CB8AC3E}">
        <p14:creationId xmlns:p14="http://schemas.microsoft.com/office/powerpoint/2010/main" val="4075015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6/3/2024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6/3/2024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6/3/2024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6/3/2024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AFC454B-A080-4D23-B177-6D5356C6E6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427"/>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3" name="Oval 22">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8029" y="333478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4" name="Arc 23">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474479" y="1096414"/>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p:cNvSpPr>
            <a:spLocks noGrp="1"/>
          </p:cNvSpPr>
          <p:nvPr>
            <p:ph type="ctrTitle"/>
          </p:nvPr>
        </p:nvSpPr>
        <p:spPr>
          <a:xfrm>
            <a:off x="4038600" y="1939159"/>
            <a:ext cx="7644627" cy="2751086"/>
          </a:xfrm>
        </p:spPr>
        <p:txBody>
          <a:bodyPr>
            <a:normAutofit/>
          </a:bodyPr>
          <a:lstStyle/>
          <a:p>
            <a:r>
              <a:rPr lang="en-US" dirty="0"/>
              <a:t>Fire Services Comparative Analysis</a:t>
            </a:r>
            <a:endParaRPr lang="en-US"/>
          </a:p>
        </p:txBody>
      </p:sp>
      <p:sp>
        <p:nvSpPr>
          <p:cNvPr id="3" name="Subtitle 2"/>
          <p:cNvSpPr>
            <a:spLocks noGrp="1"/>
          </p:cNvSpPr>
          <p:nvPr>
            <p:ph type="subTitle" idx="1"/>
          </p:nvPr>
        </p:nvSpPr>
        <p:spPr>
          <a:xfrm>
            <a:off x="4038600" y="4782320"/>
            <a:ext cx="7644627" cy="1329443"/>
          </a:xfrm>
        </p:spPr>
        <p:txBody>
          <a:bodyPr vert="horz" lIns="91440" tIns="45720" rIns="91440" bIns="45720" rtlCol="0">
            <a:normAutofit/>
          </a:bodyPr>
          <a:lstStyle/>
          <a:p>
            <a:pPr algn="r"/>
            <a:r>
              <a:rPr lang="en-US" dirty="0"/>
              <a:t>June 12, 2024</a:t>
            </a:r>
            <a:endParaRPr lang="en-US"/>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9AEDBC-F7B7-CCCD-E85E-BC08680E8FBE}"/>
              </a:ext>
            </a:extLst>
          </p:cNvPr>
          <p:cNvSpPr>
            <a:spLocks noGrp="1"/>
          </p:cNvSpPr>
          <p:nvPr>
            <p:ph type="title"/>
          </p:nvPr>
        </p:nvSpPr>
        <p:spPr>
          <a:xfrm>
            <a:off x="686834" y="1153572"/>
            <a:ext cx="3200400" cy="4461163"/>
          </a:xfrm>
        </p:spPr>
        <p:txBody>
          <a:bodyPr>
            <a:normAutofit/>
          </a:bodyPr>
          <a:lstStyle/>
          <a:p>
            <a:r>
              <a:rPr lang="en-US">
                <a:solidFill>
                  <a:srgbClr val="FFFFFF"/>
                </a:solidFill>
              </a:rPr>
              <a:t>Finding #9</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BDC8A21-5DE1-F7A5-4DA3-13D0E9E9E2D5}"/>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US" sz="2600">
                <a:ea typeface="+mn-lt"/>
                <a:cs typeface="+mn-lt"/>
              </a:rPr>
              <a:t>Using FY 2023/24 budgeted information, assuming a 5% increase in Property Tax revenue in FY 2024/25, assuming the current allocation amount of 62.4% of property taxes for fire protection, and assuming all other revenues and expenditures remain consistent, Cameron Park can potentially contribute approximately $3.7 million to fire expenditures in FY 2024/25 without further impacting other services. </a:t>
            </a:r>
            <a:r>
              <a:rPr lang="en-US" sz="2600" i="1">
                <a:ea typeface="+mn-lt"/>
                <a:cs typeface="+mn-lt"/>
              </a:rPr>
              <a:t>The actual amount will need to be determined by the Board of Directors and the General Manager based on other needs and priorities facing the CSD and negotiations with El Dorado Hills. (Page 18)</a:t>
            </a:r>
            <a:endParaRPr lang="en-US" sz="2600">
              <a:ea typeface="+mn-lt"/>
              <a:cs typeface="+mn-lt"/>
            </a:endParaRPr>
          </a:p>
        </p:txBody>
      </p:sp>
    </p:spTree>
    <p:extLst>
      <p:ext uri="{BB962C8B-B14F-4D97-AF65-F5344CB8AC3E}">
        <p14:creationId xmlns:p14="http://schemas.microsoft.com/office/powerpoint/2010/main" val="4243851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1E393D-78BF-E323-2934-C0592A607DFC}"/>
              </a:ext>
            </a:extLst>
          </p:cNvPr>
          <p:cNvSpPr>
            <a:spLocks noGrp="1"/>
          </p:cNvSpPr>
          <p:nvPr>
            <p:ph type="title"/>
          </p:nvPr>
        </p:nvSpPr>
        <p:spPr>
          <a:xfrm>
            <a:off x="686834" y="1153572"/>
            <a:ext cx="3200400" cy="4461163"/>
          </a:xfrm>
        </p:spPr>
        <p:txBody>
          <a:bodyPr>
            <a:normAutofit/>
          </a:bodyPr>
          <a:lstStyle/>
          <a:p>
            <a:r>
              <a:rPr lang="en-US">
                <a:solidFill>
                  <a:srgbClr val="FFFFFF"/>
                </a:solidFill>
              </a:rPr>
              <a:t>Finding #10</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E0FEF10-E254-5068-F1A0-BAD9CE0348CE}"/>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US">
                <a:ea typeface="+mn-lt"/>
                <a:cs typeface="+mn-lt"/>
              </a:rPr>
              <a:t>Based on estimated costs and property tax growth assumptions, assuming no material change to Cameron Park CSD priorities while also taking into consideration Cal Fire will likely end FY 2023/24 with at least $550,000 in savings and historically comes in lower than the Not-to-Exceed amount of the contract, it appears Cameron Park has sufficient revenues to continue contracting with Cal Fire through FY 2027/28 based on current service and staffing levels and keeping Station 88 and Station 89 open.</a:t>
            </a:r>
            <a:r>
              <a:rPr lang="en-US" i="1">
                <a:ea typeface="+mn-lt"/>
                <a:cs typeface="+mn-lt"/>
              </a:rPr>
              <a:t> (Page 19)</a:t>
            </a:r>
            <a:endParaRPr lang="en-US">
              <a:ea typeface="+mn-lt"/>
              <a:cs typeface="+mn-lt"/>
            </a:endParaRPr>
          </a:p>
        </p:txBody>
      </p:sp>
    </p:spTree>
    <p:extLst>
      <p:ext uri="{BB962C8B-B14F-4D97-AF65-F5344CB8AC3E}">
        <p14:creationId xmlns:p14="http://schemas.microsoft.com/office/powerpoint/2010/main" val="1689442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0C9990-EE8B-57D6-933D-A4171D71B216}"/>
              </a:ext>
            </a:extLst>
          </p:cNvPr>
          <p:cNvSpPr>
            <a:spLocks noGrp="1"/>
          </p:cNvSpPr>
          <p:nvPr>
            <p:ph type="title"/>
          </p:nvPr>
        </p:nvSpPr>
        <p:spPr>
          <a:xfrm>
            <a:off x="686834" y="1153572"/>
            <a:ext cx="3200400" cy="4461163"/>
          </a:xfrm>
        </p:spPr>
        <p:txBody>
          <a:bodyPr>
            <a:normAutofit/>
          </a:bodyPr>
          <a:lstStyle/>
          <a:p>
            <a:r>
              <a:rPr lang="en-US">
                <a:solidFill>
                  <a:srgbClr val="FFFFFF"/>
                </a:solidFill>
              </a:rPr>
              <a:t>Finding #11</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D793DE6-9122-50A4-55A0-A4D23EA13F25}"/>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US" dirty="0">
                <a:ea typeface="+mn-lt"/>
                <a:cs typeface="+mn-lt"/>
              </a:rPr>
              <a:t>Based on current cost estimates and property tax growth assumptions, and assuming no material change to Cameron Park CSD priorities, there appears to be a shortfall in available funding to annex with El Dorado Hills by approximately $1.1 million at their recommended engine staffing levels. </a:t>
            </a:r>
            <a:r>
              <a:rPr lang="en-US" i="1" dirty="0">
                <a:solidFill>
                  <a:srgbClr val="FF0000"/>
                </a:solidFill>
                <a:ea typeface="+mn-lt"/>
                <a:cs typeface="+mn-lt"/>
              </a:rPr>
              <a:t>The actual amount of funding available to transfer to El Dorado Hills will need to be determined by the Board of Directors and the General Manager through the negotiation process</a:t>
            </a:r>
            <a:r>
              <a:rPr lang="en-US" i="1" dirty="0">
                <a:ea typeface="+mn-lt"/>
                <a:cs typeface="+mn-lt"/>
              </a:rPr>
              <a:t>. (Page 19)</a:t>
            </a:r>
            <a:endParaRPr lang="en-US" dirty="0">
              <a:ea typeface="+mn-lt"/>
              <a:cs typeface="+mn-lt"/>
            </a:endParaRPr>
          </a:p>
        </p:txBody>
      </p:sp>
    </p:spTree>
    <p:extLst>
      <p:ext uri="{BB962C8B-B14F-4D97-AF65-F5344CB8AC3E}">
        <p14:creationId xmlns:p14="http://schemas.microsoft.com/office/powerpoint/2010/main" val="2677646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68B3723-8FCA-9387-C9E0-CE4202E8E5D7}"/>
              </a:ext>
            </a:extLst>
          </p:cNvPr>
          <p:cNvSpPr>
            <a:spLocks noGrp="1"/>
          </p:cNvSpPr>
          <p:nvPr>
            <p:ph type="title"/>
          </p:nvPr>
        </p:nvSpPr>
        <p:spPr>
          <a:xfrm>
            <a:off x="686834" y="1153572"/>
            <a:ext cx="3200400" cy="4461163"/>
          </a:xfrm>
        </p:spPr>
        <p:txBody>
          <a:bodyPr>
            <a:normAutofit/>
          </a:bodyPr>
          <a:lstStyle/>
          <a:p>
            <a:r>
              <a:rPr lang="en-US">
                <a:solidFill>
                  <a:srgbClr val="FFFFFF"/>
                </a:solidFill>
              </a:rPr>
              <a:t>Finding #12</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B1E5FB9-DB4C-3876-BC2C-7CC9C0B143A3}"/>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US" dirty="0">
                <a:ea typeface="+mn-lt"/>
                <a:cs typeface="+mn-lt"/>
              </a:rPr>
              <a:t>Based on current cost estimates and property tax growth assumptions, and assuming no material change to Cameron Park CSD priorities, there appears to be a shortfall in available funding to annex with County Fire by approximately $244,000 without further impacting other services provided by Cameron Park. </a:t>
            </a:r>
            <a:r>
              <a:rPr lang="en-US" i="1" dirty="0">
                <a:solidFill>
                  <a:srgbClr val="FF0000"/>
                </a:solidFill>
                <a:ea typeface="+mn-lt"/>
                <a:cs typeface="+mn-lt"/>
              </a:rPr>
              <a:t>The actual amount of funding available to transfer to County Fire </a:t>
            </a:r>
            <a:r>
              <a:rPr lang="en-US" i="1" strike="sngStrike" dirty="0">
                <a:solidFill>
                  <a:srgbClr val="FF0000"/>
                </a:solidFill>
                <a:ea typeface="+mn-lt"/>
                <a:cs typeface="+mn-lt"/>
              </a:rPr>
              <a:t>El Dorado Hills </a:t>
            </a:r>
            <a:r>
              <a:rPr lang="en-US" i="1" dirty="0">
                <a:solidFill>
                  <a:srgbClr val="FF0000"/>
                </a:solidFill>
                <a:ea typeface="+mn-lt"/>
                <a:cs typeface="+mn-lt"/>
              </a:rPr>
              <a:t>will need to be determined by the Board of Directors and the General Manager through the negotiation process. </a:t>
            </a:r>
            <a:r>
              <a:rPr lang="en-US" i="1" dirty="0">
                <a:ea typeface="+mn-lt"/>
                <a:cs typeface="+mn-lt"/>
              </a:rPr>
              <a:t>(Page 19)</a:t>
            </a:r>
            <a:endParaRPr lang="en-US" dirty="0">
              <a:ea typeface="+mn-lt"/>
              <a:cs typeface="+mn-lt"/>
            </a:endParaRPr>
          </a:p>
        </p:txBody>
      </p:sp>
    </p:spTree>
    <p:extLst>
      <p:ext uri="{BB962C8B-B14F-4D97-AF65-F5344CB8AC3E}">
        <p14:creationId xmlns:p14="http://schemas.microsoft.com/office/powerpoint/2010/main" val="2459956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2F1C64-DE57-B248-2ABF-0A0BC381F9C9}"/>
              </a:ext>
            </a:extLst>
          </p:cNvPr>
          <p:cNvSpPr>
            <a:spLocks noGrp="1"/>
          </p:cNvSpPr>
          <p:nvPr>
            <p:ph type="title"/>
          </p:nvPr>
        </p:nvSpPr>
        <p:spPr>
          <a:xfrm>
            <a:off x="686834" y="1153572"/>
            <a:ext cx="3200400" cy="4461163"/>
          </a:xfrm>
        </p:spPr>
        <p:txBody>
          <a:bodyPr>
            <a:normAutofit/>
          </a:bodyPr>
          <a:lstStyle/>
          <a:p>
            <a:r>
              <a:rPr lang="en-US">
                <a:solidFill>
                  <a:srgbClr val="FFFFFF"/>
                </a:solidFill>
              </a:rPr>
              <a:t>Finding #13</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369BB0D-2DAB-AFF0-9E94-96352790801C}"/>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US">
                <a:ea typeface="+mn-lt"/>
                <a:cs typeface="+mn-lt"/>
              </a:rPr>
              <a:t>Based on current revenue and expenditure assumptions, it is unlikely Cameron Park will have sufficient funding available to establish a deferred maintenance and capital reserve replacement program to address the ongoing needs of CSD buildings and infrastructure. </a:t>
            </a:r>
            <a:r>
              <a:rPr lang="en-US" i="1">
                <a:ea typeface="+mn-lt"/>
                <a:cs typeface="+mn-lt"/>
              </a:rPr>
              <a:t>(Page 20)</a:t>
            </a:r>
            <a:endParaRPr lang="en-US">
              <a:ea typeface="+mn-lt"/>
              <a:cs typeface="+mn-lt"/>
            </a:endParaRPr>
          </a:p>
        </p:txBody>
      </p:sp>
    </p:spTree>
    <p:extLst>
      <p:ext uri="{BB962C8B-B14F-4D97-AF65-F5344CB8AC3E}">
        <p14:creationId xmlns:p14="http://schemas.microsoft.com/office/powerpoint/2010/main" val="1224589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1FA4F4-D794-C13B-8167-45F8A8A30F17}"/>
              </a:ext>
            </a:extLst>
          </p:cNvPr>
          <p:cNvSpPr>
            <a:spLocks noGrp="1"/>
          </p:cNvSpPr>
          <p:nvPr>
            <p:ph type="title"/>
          </p:nvPr>
        </p:nvSpPr>
        <p:spPr>
          <a:xfrm>
            <a:off x="686834" y="1153572"/>
            <a:ext cx="3200400" cy="4461163"/>
          </a:xfrm>
        </p:spPr>
        <p:txBody>
          <a:bodyPr>
            <a:normAutofit/>
          </a:bodyPr>
          <a:lstStyle/>
          <a:p>
            <a:r>
              <a:rPr lang="en-US">
                <a:solidFill>
                  <a:srgbClr val="FFFFFF"/>
                </a:solidFill>
              </a:rPr>
              <a:t>Finding #14</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1A922C8-F723-BB42-B8EA-8EF7C6457158}"/>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US">
                <a:ea typeface="+mn-lt"/>
                <a:cs typeface="+mn-lt"/>
              </a:rPr>
              <a:t>Through Fiscal Year 2027/28, Cal Fire is likely the most cost-effective option for Cameron Park, primarily because Cal Fire is willing to staff fire engines with two firefighters. </a:t>
            </a:r>
            <a:r>
              <a:rPr lang="en-US" i="1">
                <a:ea typeface="+mn-lt"/>
                <a:cs typeface="+mn-lt"/>
              </a:rPr>
              <a:t>(Page 20) </a:t>
            </a:r>
            <a:endParaRPr lang="en-US">
              <a:ea typeface="+mn-lt"/>
              <a:cs typeface="+mn-lt"/>
            </a:endParaRPr>
          </a:p>
        </p:txBody>
      </p:sp>
    </p:spTree>
    <p:extLst>
      <p:ext uri="{BB962C8B-B14F-4D97-AF65-F5344CB8AC3E}">
        <p14:creationId xmlns:p14="http://schemas.microsoft.com/office/powerpoint/2010/main" val="809629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8EAEDD-BAAF-9356-6320-21D218865C67}"/>
              </a:ext>
            </a:extLst>
          </p:cNvPr>
          <p:cNvSpPr>
            <a:spLocks noGrp="1"/>
          </p:cNvSpPr>
          <p:nvPr>
            <p:ph type="title"/>
          </p:nvPr>
        </p:nvSpPr>
        <p:spPr>
          <a:xfrm>
            <a:off x="686834" y="1153572"/>
            <a:ext cx="3200400" cy="4461163"/>
          </a:xfrm>
        </p:spPr>
        <p:txBody>
          <a:bodyPr>
            <a:normAutofit/>
          </a:bodyPr>
          <a:lstStyle/>
          <a:p>
            <a:r>
              <a:rPr lang="en-US">
                <a:solidFill>
                  <a:srgbClr val="FFFFFF"/>
                </a:solidFill>
              </a:rPr>
              <a:t>Finding #15</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20C2C6F-5C56-E9C5-B264-C0F30AA25B09}"/>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US">
                <a:ea typeface="+mn-lt"/>
                <a:cs typeface="+mn-lt"/>
              </a:rPr>
              <a:t>El Dorado Hills is exempt from ERAF since they provide services in two counties. However, additional research will need to be done to determine whether this exemption provides a financial benefit by avoiding the transfer of property tax revenues to education. </a:t>
            </a:r>
            <a:r>
              <a:rPr lang="en-US" i="1">
                <a:ea typeface="+mn-lt"/>
                <a:cs typeface="+mn-lt"/>
              </a:rPr>
              <a:t>(Page 20)</a:t>
            </a:r>
            <a:endParaRPr lang="en-US">
              <a:ea typeface="+mn-lt"/>
              <a:cs typeface="+mn-lt"/>
            </a:endParaRPr>
          </a:p>
        </p:txBody>
      </p:sp>
    </p:spTree>
    <p:extLst>
      <p:ext uri="{BB962C8B-B14F-4D97-AF65-F5344CB8AC3E}">
        <p14:creationId xmlns:p14="http://schemas.microsoft.com/office/powerpoint/2010/main" val="3026499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CFB702-9820-4FE6-3641-303148E0DB5B}"/>
              </a:ext>
            </a:extLst>
          </p:cNvPr>
          <p:cNvSpPr>
            <a:spLocks noGrp="1"/>
          </p:cNvSpPr>
          <p:nvPr>
            <p:ph type="title"/>
          </p:nvPr>
        </p:nvSpPr>
        <p:spPr>
          <a:xfrm>
            <a:off x="686834" y="1153572"/>
            <a:ext cx="3200400" cy="4461163"/>
          </a:xfrm>
        </p:spPr>
        <p:txBody>
          <a:bodyPr>
            <a:normAutofit/>
          </a:bodyPr>
          <a:lstStyle/>
          <a:p>
            <a:r>
              <a:rPr lang="en-US">
                <a:solidFill>
                  <a:srgbClr val="FFFFFF"/>
                </a:solidFill>
              </a:rPr>
              <a:t>Finding #16</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3CF5A5F-6C87-1250-7B6C-D7EE6241D9D2}"/>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US">
                <a:ea typeface="+mn-lt"/>
                <a:cs typeface="+mn-lt"/>
              </a:rPr>
              <a:t>If it is determined El Dorado Hills is exempt from the requirement to shift property tax revenue to education, the funding shortfall to annex with El Dorado Hills may be reduced by approximately $340,000, from approximately $1.1 million to approximately $760,000, based on current revenue assumptions.</a:t>
            </a:r>
            <a:r>
              <a:rPr lang="en-US" i="1">
                <a:ea typeface="+mn-lt"/>
                <a:cs typeface="+mn-lt"/>
              </a:rPr>
              <a:t> (Page 20) </a:t>
            </a:r>
            <a:endParaRPr lang="en-US">
              <a:ea typeface="+mn-lt"/>
              <a:cs typeface="+mn-lt"/>
            </a:endParaRPr>
          </a:p>
        </p:txBody>
      </p:sp>
    </p:spTree>
    <p:extLst>
      <p:ext uri="{BB962C8B-B14F-4D97-AF65-F5344CB8AC3E}">
        <p14:creationId xmlns:p14="http://schemas.microsoft.com/office/powerpoint/2010/main" val="657053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2" name="Freeform: Shape 31">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B9E53F3-0934-D35E-93DD-F1352F9341DE}"/>
              </a:ext>
            </a:extLst>
          </p:cNvPr>
          <p:cNvSpPr>
            <a:spLocks noGrp="1"/>
          </p:cNvSpPr>
          <p:nvPr>
            <p:ph type="title"/>
          </p:nvPr>
        </p:nvSpPr>
        <p:spPr>
          <a:xfrm>
            <a:off x="2555631" y="1441938"/>
            <a:ext cx="7080738" cy="3974124"/>
          </a:xfrm>
        </p:spPr>
        <p:txBody>
          <a:bodyPr>
            <a:normAutofit/>
          </a:bodyPr>
          <a:lstStyle/>
          <a:p>
            <a:pPr algn="ctr"/>
            <a:r>
              <a:rPr lang="en-US" sz="5400">
                <a:solidFill>
                  <a:schemeClr val="bg1">
                    <a:lumMod val="95000"/>
                    <a:lumOff val="5000"/>
                  </a:schemeClr>
                </a:solidFill>
              </a:rPr>
              <a:t>Recommendations</a:t>
            </a:r>
          </a:p>
        </p:txBody>
      </p:sp>
    </p:spTree>
    <p:extLst>
      <p:ext uri="{BB962C8B-B14F-4D97-AF65-F5344CB8AC3E}">
        <p14:creationId xmlns:p14="http://schemas.microsoft.com/office/powerpoint/2010/main" val="4276742873"/>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0" name="Rectangle 49">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4E7607-1778-948C-F1CF-E0AF17167B5E}"/>
              </a:ext>
            </a:extLst>
          </p:cNvPr>
          <p:cNvSpPr>
            <a:spLocks noGrp="1"/>
          </p:cNvSpPr>
          <p:nvPr>
            <p:ph type="title"/>
          </p:nvPr>
        </p:nvSpPr>
        <p:spPr>
          <a:xfrm>
            <a:off x="808638" y="386930"/>
            <a:ext cx="9236700" cy="1188950"/>
          </a:xfrm>
        </p:spPr>
        <p:txBody>
          <a:bodyPr anchor="b">
            <a:normAutofit/>
          </a:bodyPr>
          <a:lstStyle/>
          <a:p>
            <a:pPr algn="ctr"/>
            <a:r>
              <a:rPr lang="en-US" sz="5400"/>
              <a:t>Recommendation #1</a:t>
            </a:r>
            <a:endParaRPr lang="en-US"/>
          </a:p>
        </p:txBody>
      </p:sp>
      <p:grpSp>
        <p:nvGrpSpPr>
          <p:cNvPr id="52" name="Group 51">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53" name="Rectangle 52">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6" name="Rectangle 55">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027B4A1-77C4-7A2C-DBC7-424BE654689A}"/>
              </a:ext>
            </a:extLst>
          </p:cNvPr>
          <p:cNvSpPr>
            <a:spLocks noGrp="1"/>
          </p:cNvSpPr>
          <p:nvPr>
            <p:ph idx="1"/>
          </p:nvPr>
        </p:nvSpPr>
        <p:spPr>
          <a:xfrm>
            <a:off x="793660" y="2599509"/>
            <a:ext cx="10143668" cy="3435531"/>
          </a:xfrm>
        </p:spPr>
        <p:txBody>
          <a:bodyPr vert="horz" lIns="91440" tIns="45720" rIns="91440" bIns="45720" rtlCol="0" anchor="ctr">
            <a:normAutofit/>
          </a:bodyPr>
          <a:lstStyle/>
          <a:p>
            <a:pPr marL="0" indent="0" algn="ctr">
              <a:buNone/>
            </a:pPr>
            <a:r>
              <a:rPr lang="en-US">
                <a:ea typeface="+mn-lt"/>
                <a:cs typeface="+mn-lt"/>
              </a:rPr>
              <a:t>The Cameron Park Community Services District, Board of </a:t>
            </a:r>
            <a:r>
              <a:rPr lang="en-US" dirty="0">
                <a:ea typeface="+mn-lt"/>
                <a:cs typeface="+mn-lt"/>
              </a:rPr>
              <a:t>Directors should direct staff to notify CalFire of their intent to maintain existing service levels (e.g., keep Stations 88 and 89 open) through June 30, 2025.</a:t>
            </a:r>
            <a:endParaRPr lang="en-US"/>
          </a:p>
        </p:txBody>
      </p:sp>
    </p:spTree>
    <p:extLst>
      <p:ext uri="{BB962C8B-B14F-4D97-AF65-F5344CB8AC3E}">
        <p14:creationId xmlns:p14="http://schemas.microsoft.com/office/powerpoint/2010/main" val="3627944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10BB24-7D52-DCBF-5F80-28B949610A5C}"/>
              </a:ext>
            </a:extLst>
          </p:cNvPr>
          <p:cNvSpPr>
            <a:spLocks noGrp="1"/>
          </p:cNvSpPr>
          <p:nvPr>
            <p:ph type="title"/>
          </p:nvPr>
        </p:nvSpPr>
        <p:spPr>
          <a:xfrm>
            <a:off x="686834" y="1153572"/>
            <a:ext cx="3200400" cy="4461163"/>
          </a:xfrm>
        </p:spPr>
        <p:txBody>
          <a:bodyPr>
            <a:normAutofit/>
          </a:bodyPr>
          <a:lstStyle/>
          <a:p>
            <a:r>
              <a:rPr lang="en-US">
                <a:solidFill>
                  <a:srgbClr val="FFFFFF"/>
                </a:solidFill>
              </a:rPr>
              <a:t>Finding #1</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3F01359-2B54-AD48-1A3E-67AADC2DB9A7}"/>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US">
                <a:ea typeface="+mn-lt"/>
                <a:cs typeface="+mn-lt"/>
              </a:rPr>
              <a:t>Like the finding identified in the Annexation Feasibility Study for County Fire and Diamond Springs, it is likely that if Cameron Park chooses to annex with County Fire, additional revenue will be needed in future years to staff and maintain Station 88 and Station 89 in Cameron Park.</a:t>
            </a:r>
            <a:r>
              <a:rPr lang="en-US" i="1">
                <a:ea typeface="+mn-lt"/>
                <a:cs typeface="+mn-lt"/>
              </a:rPr>
              <a:t> (Page 5)</a:t>
            </a:r>
            <a:endParaRPr lang="en-US">
              <a:ea typeface="+mn-lt"/>
              <a:cs typeface="+mn-lt"/>
            </a:endParaRPr>
          </a:p>
        </p:txBody>
      </p:sp>
    </p:spTree>
    <p:extLst>
      <p:ext uri="{BB962C8B-B14F-4D97-AF65-F5344CB8AC3E}">
        <p14:creationId xmlns:p14="http://schemas.microsoft.com/office/powerpoint/2010/main" val="37099956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9F65DB-7552-CB21-F479-92870AEC4FEB}"/>
              </a:ext>
            </a:extLst>
          </p:cNvPr>
          <p:cNvSpPr>
            <a:spLocks noGrp="1"/>
          </p:cNvSpPr>
          <p:nvPr>
            <p:ph type="title"/>
          </p:nvPr>
        </p:nvSpPr>
        <p:spPr>
          <a:xfrm>
            <a:off x="808638" y="386930"/>
            <a:ext cx="9236700" cy="1188950"/>
          </a:xfrm>
        </p:spPr>
        <p:txBody>
          <a:bodyPr anchor="b">
            <a:normAutofit/>
          </a:bodyPr>
          <a:lstStyle/>
          <a:p>
            <a:pPr algn="ctr"/>
            <a:r>
              <a:rPr lang="en-US" sz="5400" dirty="0"/>
              <a:t>Recommendation #2</a:t>
            </a:r>
            <a:endParaRPr lang="en-US" dirty="0"/>
          </a:p>
        </p:txBody>
      </p:sp>
      <p:grpSp>
        <p:nvGrpSpPr>
          <p:cNvPr id="41" name="Group 40">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42" name="Rectangle 41">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Rectangle 44">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E2E289A-4E66-9234-CB01-03ADC9872E3C}"/>
              </a:ext>
            </a:extLst>
          </p:cNvPr>
          <p:cNvSpPr>
            <a:spLocks noGrp="1"/>
          </p:cNvSpPr>
          <p:nvPr>
            <p:ph idx="1"/>
          </p:nvPr>
        </p:nvSpPr>
        <p:spPr>
          <a:xfrm>
            <a:off x="793660" y="2599509"/>
            <a:ext cx="10143668" cy="3435531"/>
          </a:xfrm>
        </p:spPr>
        <p:txBody>
          <a:bodyPr vert="horz" lIns="91440" tIns="45720" rIns="91440" bIns="45720" rtlCol="0" anchor="ctr">
            <a:normAutofit/>
          </a:bodyPr>
          <a:lstStyle/>
          <a:p>
            <a:pPr marL="0" indent="0" algn="ctr">
              <a:buNone/>
            </a:pPr>
            <a:r>
              <a:rPr lang="en-US" dirty="0">
                <a:ea typeface="+mn-lt"/>
                <a:cs typeface="+mn-lt"/>
              </a:rPr>
              <a:t>The Cameron Park Community Services District, Board of Directors should direct staff to immediately begin negotiating a contract extension with CalFire for beginning July 1, 2025, through June 30, 2028, which includes a termination clause that allows Cameron Park to terminate the agreement for convenience upon one year notice. </a:t>
            </a:r>
            <a:endParaRPr lang="en-US" dirty="0"/>
          </a:p>
        </p:txBody>
      </p:sp>
    </p:spTree>
    <p:extLst>
      <p:ext uri="{BB962C8B-B14F-4D97-AF65-F5344CB8AC3E}">
        <p14:creationId xmlns:p14="http://schemas.microsoft.com/office/powerpoint/2010/main" val="1916825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19CCB7-8BB9-19D4-B2A2-66B930731CDE}"/>
              </a:ext>
            </a:extLst>
          </p:cNvPr>
          <p:cNvSpPr>
            <a:spLocks noGrp="1"/>
          </p:cNvSpPr>
          <p:nvPr>
            <p:ph type="title"/>
          </p:nvPr>
        </p:nvSpPr>
        <p:spPr>
          <a:xfrm>
            <a:off x="808638" y="386930"/>
            <a:ext cx="9236700" cy="1188950"/>
          </a:xfrm>
        </p:spPr>
        <p:txBody>
          <a:bodyPr anchor="b">
            <a:normAutofit/>
          </a:bodyPr>
          <a:lstStyle/>
          <a:p>
            <a:pPr algn="ctr"/>
            <a:r>
              <a:rPr lang="en-US" sz="5400" dirty="0"/>
              <a:t>Recommendation #3</a:t>
            </a:r>
            <a:endParaRPr lang="en-US" dirty="0"/>
          </a:p>
        </p:txBody>
      </p:sp>
      <p:grpSp>
        <p:nvGrpSpPr>
          <p:cNvPr id="42" name="Group 41">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33" name="Rectangle 32">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Rectangle 35">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BB0F327-E1F9-BBD4-5B8B-AF9FB4A873E2}"/>
              </a:ext>
            </a:extLst>
          </p:cNvPr>
          <p:cNvSpPr>
            <a:spLocks noGrp="1"/>
          </p:cNvSpPr>
          <p:nvPr>
            <p:ph idx="1"/>
          </p:nvPr>
        </p:nvSpPr>
        <p:spPr>
          <a:xfrm>
            <a:off x="793660" y="2599509"/>
            <a:ext cx="10143668" cy="3435531"/>
          </a:xfrm>
        </p:spPr>
        <p:txBody>
          <a:bodyPr vert="horz" lIns="91440" tIns="45720" rIns="91440" bIns="45720" rtlCol="0" anchor="ctr">
            <a:noAutofit/>
          </a:bodyPr>
          <a:lstStyle/>
          <a:p>
            <a:pPr marL="0" indent="0" algn="ctr">
              <a:buNone/>
            </a:pPr>
            <a:r>
              <a:rPr lang="en-US" dirty="0">
                <a:ea typeface="+mn-lt"/>
                <a:cs typeface="+mn-lt"/>
              </a:rPr>
              <a:t>The Cameron Park Community Services District, Board of Directors should appoint an ad-hoc committee of two Board members to work with staff on the annexation process and the terms of the negotiations, including items such as costs, property tax amounts, governance, and assets specific to fire services such as equipment, buildings, and land. The Board of Directors should consider appointing Director Scobey and Director Aiston, assuming they are willing to provide greater continuity.</a:t>
            </a:r>
            <a:endParaRPr lang="en-US" dirty="0"/>
          </a:p>
        </p:txBody>
      </p:sp>
    </p:spTree>
    <p:extLst>
      <p:ext uri="{BB962C8B-B14F-4D97-AF65-F5344CB8AC3E}">
        <p14:creationId xmlns:p14="http://schemas.microsoft.com/office/powerpoint/2010/main" val="12513310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D77ABB-AD7E-6ECE-DF2D-E9F0E6275AE1}"/>
              </a:ext>
            </a:extLst>
          </p:cNvPr>
          <p:cNvSpPr>
            <a:spLocks noGrp="1"/>
          </p:cNvSpPr>
          <p:nvPr>
            <p:ph type="title"/>
          </p:nvPr>
        </p:nvSpPr>
        <p:spPr>
          <a:xfrm>
            <a:off x="808638" y="386930"/>
            <a:ext cx="9236700" cy="1188950"/>
          </a:xfrm>
        </p:spPr>
        <p:txBody>
          <a:bodyPr anchor="b">
            <a:normAutofit/>
          </a:bodyPr>
          <a:lstStyle/>
          <a:p>
            <a:pPr algn="ctr"/>
            <a:r>
              <a:rPr lang="en-US" sz="5400" dirty="0"/>
              <a:t>Recommendation #4</a:t>
            </a:r>
            <a:endParaRPr lang="en-US" dirty="0"/>
          </a:p>
        </p:txBody>
      </p:sp>
      <p:grpSp>
        <p:nvGrpSpPr>
          <p:cNvPr id="46" name="Group 45">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47" name="Rectangle 46">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Rectangle 49">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5ACF060-4E8D-9900-46FB-A5D7A3608A67}"/>
              </a:ext>
            </a:extLst>
          </p:cNvPr>
          <p:cNvSpPr>
            <a:spLocks noGrp="1"/>
          </p:cNvSpPr>
          <p:nvPr>
            <p:ph idx="1"/>
          </p:nvPr>
        </p:nvSpPr>
        <p:spPr>
          <a:xfrm>
            <a:off x="793660" y="2599509"/>
            <a:ext cx="10143668" cy="3435531"/>
          </a:xfrm>
        </p:spPr>
        <p:txBody>
          <a:bodyPr vert="horz" lIns="91440" tIns="45720" rIns="91440" bIns="45720" rtlCol="0" anchor="ctr">
            <a:normAutofit fontScale="92500" lnSpcReduction="20000"/>
          </a:bodyPr>
          <a:lstStyle/>
          <a:p>
            <a:pPr marL="0" indent="0" algn="ctr">
              <a:buNone/>
            </a:pPr>
            <a:r>
              <a:rPr lang="en-US" sz="2400" dirty="0">
                <a:ea typeface="+mn-lt"/>
                <a:cs typeface="+mn-lt"/>
              </a:rPr>
              <a:t>Upon taking into consideration the proximity of El Dorado Hills fire stations to Cameron Park, the greater ability to recruit and retain staff due to higher compensation, and the greater potential for long-term financial stability due to higher growth rates and higher ad-valorem property tax revenue, the Board of Directors should direct staff to begin negotiations and the annexation process and negotiations with the El Dorado Hills Fire Department. In the event those negotiations are not successful, Cameron Park can begin the annexation process with the El Dorado County Fire Protection District, assuming they would still be interested. </a:t>
            </a:r>
            <a:endParaRPr lang="en-US" sz="2400" dirty="0"/>
          </a:p>
          <a:p>
            <a:pPr marL="0" indent="0" algn="ctr">
              <a:buNone/>
            </a:pPr>
            <a:r>
              <a:rPr lang="en-US" sz="2400" b="1" i="1" dirty="0">
                <a:ea typeface="+mn-lt"/>
                <a:cs typeface="+mn-lt"/>
              </a:rPr>
              <a:t>If negotiations with El Dorado Hills are not successful, the Board of Directors should direct staff and the ad-hoc committee to conduct annex negotiations with County Fire.</a:t>
            </a:r>
            <a:r>
              <a:rPr lang="en-US" sz="2000" b="1" i="1" dirty="0">
                <a:ea typeface="+mn-lt"/>
                <a:cs typeface="+mn-lt"/>
              </a:rPr>
              <a:t> </a:t>
            </a:r>
            <a:endParaRPr lang="en-US" sz="2000" dirty="0">
              <a:ea typeface="+mn-lt"/>
              <a:cs typeface="+mn-lt"/>
            </a:endParaRPr>
          </a:p>
          <a:p>
            <a:endParaRPr lang="en-US" sz="2000"/>
          </a:p>
        </p:txBody>
      </p:sp>
    </p:spTree>
    <p:extLst>
      <p:ext uri="{BB962C8B-B14F-4D97-AF65-F5344CB8AC3E}">
        <p14:creationId xmlns:p14="http://schemas.microsoft.com/office/powerpoint/2010/main" val="11164978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DAB1D0-5531-5A25-0537-1E9E6C0086DD}"/>
              </a:ext>
            </a:extLst>
          </p:cNvPr>
          <p:cNvSpPr>
            <a:spLocks noGrp="1"/>
          </p:cNvSpPr>
          <p:nvPr>
            <p:ph type="title"/>
          </p:nvPr>
        </p:nvSpPr>
        <p:spPr>
          <a:xfrm>
            <a:off x="808638" y="386930"/>
            <a:ext cx="9236700" cy="1188950"/>
          </a:xfrm>
        </p:spPr>
        <p:txBody>
          <a:bodyPr anchor="b">
            <a:normAutofit/>
          </a:bodyPr>
          <a:lstStyle/>
          <a:p>
            <a:pPr algn="ctr"/>
            <a:r>
              <a:rPr lang="en-US" sz="5400" dirty="0"/>
              <a:t>Recommendation #5</a:t>
            </a:r>
            <a:endParaRPr lang="en-US" dirty="0"/>
          </a:p>
        </p:txBody>
      </p:sp>
      <p:grpSp>
        <p:nvGrpSpPr>
          <p:cNvPr id="35" name="Group 34">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36" name="Rectangle 35">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Rectangle 38">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5A6FA0C-1621-8EBD-E2ED-DA7906575447}"/>
              </a:ext>
            </a:extLst>
          </p:cNvPr>
          <p:cNvSpPr>
            <a:spLocks noGrp="1"/>
          </p:cNvSpPr>
          <p:nvPr>
            <p:ph idx="1"/>
          </p:nvPr>
        </p:nvSpPr>
        <p:spPr>
          <a:xfrm>
            <a:off x="793660" y="2599509"/>
            <a:ext cx="10143668" cy="3435531"/>
          </a:xfrm>
        </p:spPr>
        <p:txBody>
          <a:bodyPr vert="horz" lIns="91440" tIns="45720" rIns="91440" bIns="45720" rtlCol="0" anchor="ctr">
            <a:normAutofit/>
          </a:bodyPr>
          <a:lstStyle/>
          <a:p>
            <a:pPr marL="0" indent="0" algn="ctr">
              <a:buNone/>
            </a:pPr>
            <a:r>
              <a:rPr lang="en-US" dirty="0">
                <a:ea typeface="+mn-lt"/>
                <a:cs typeface="+mn-lt"/>
              </a:rPr>
              <a:t>If the Board of Directors directs staff to begin annexation discussion with El Dorado Hills direction should be given to staff to partner with El Dorado Hills in seeking a legal opinion to determine if this annexation will not require the shift of property tax revenue to education. If the legal opinion concludes El Dorado Hills is exempt from ERAF, the Board of Directors should then direct staff to confirm the analysis with the State Controller.</a:t>
            </a:r>
            <a:endParaRPr lang="en-US" dirty="0"/>
          </a:p>
        </p:txBody>
      </p:sp>
    </p:spTree>
    <p:extLst>
      <p:ext uri="{BB962C8B-B14F-4D97-AF65-F5344CB8AC3E}">
        <p14:creationId xmlns:p14="http://schemas.microsoft.com/office/powerpoint/2010/main" val="38607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58FB56-4F8D-2DE5-C66D-DEACF6F0407A}"/>
              </a:ext>
            </a:extLst>
          </p:cNvPr>
          <p:cNvSpPr>
            <a:spLocks noGrp="1"/>
          </p:cNvSpPr>
          <p:nvPr>
            <p:ph type="title"/>
          </p:nvPr>
        </p:nvSpPr>
        <p:spPr>
          <a:xfrm>
            <a:off x="686834" y="1153572"/>
            <a:ext cx="3200400" cy="4461163"/>
          </a:xfrm>
        </p:spPr>
        <p:txBody>
          <a:bodyPr>
            <a:normAutofit/>
          </a:bodyPr>
          <a:lstStyle/>
          <a:p>
            <a:r>
              <a:rPr lang="en-US">
                <a:solidFill>
                  <a:srgbClr val="FFFFFF"/>
                </a:solidFill>
              </a:rPr>
              <a:t>Finding #2</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599CA13-11AC-F1D6-5E71-5CFE4D984629}"/>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US">
                <a:ea typeface="+mn-lt"/>
                <a:cs typeface="+mn-lt"/>
              </a:rPr>
              <a:t>Considering the population of Cameron Park, it is in the community’s best interest for the governing body to be elected by specific district versus an ‘at-large’ representation. While El Dorado Hills is agreeable to the ‘District Specific’ model, regardless of which agency is chosen for annexation, the governance structure will need to be negotiated and if the ‘District Specific’ model is chosen, boundary lines will need to be drawn to ensure adequate representation of each section of the community. </a:t>
            </a:r>
            <a:r>
              <a:rPr lang="en-US" i="1">
                <a:ea typeface="+mn-lt"/>
                <a:cs typeface="+mn-lt"/>
              </a:rPr>
              <a:t>(Page 5)</a:t>
            </a:r>
            <a:endParaRPr lang="en-US">
              <a:ea typeface="+mn-lt"/>
              <a:cs typeface="+mn-lt"/>
            </a:endParaRPr>
          </a:p>
        </p:txBody>
      </p:sp>
    </p:spTree>
    <p:extLst>
      <p:ext uri="{BB962C8B-B14F-4D97-AF65-F5344CB8AC3E}">
        <p14:creationId xmlns:p14="http://schemas.microsoft.com/office/powerpoint/2010/main" val="777557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857C22-A4F1-0323-C1CB-D860DD0EB0D0}"/>
              </a:ext>
            </a:extLst>
          </p:cNvPr>
          <p:cNvSpPr>
            <a:spLocks noGrp="1"/>
          </p:cNvSpPr>
          <p:nvPr>
            <p:ph type="title"/>
          </p:nvPr>
        </p:nvSpPr>
        <p:spPr>
          <a:xfrm>
            <a:off x="686834" y="1153572"/>
            <a:ext cx="3200400" cy="4461163"/>
          </a:xfrm>
        </p:spPr>
        <p:txBody>
          <a:bodyPr>
            <a:normAutofit/>
          </a:bodyPr>
          <a:lstStyle/>
          <a:p>
            <a:r>
              <a:rPr lang="en-US">
                <a:solidFill>
                  <a:srgbClr val="FFFFFF"/>
                </a:solidFill>
              </a:rPr>
              <a:t>Finding #3</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94E5414-D8BA-5EC4-9F35-CD619D2A7B91}"/>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US" sz="2600">
                <a:ea typeface="+mn-lt"/>
                <a:cs typeface="+mn-lt"/>
              </a:rPr>
              <a:t>Cameron Park has significant funding challenges which jeopardize existing service levels, while County Fire’s primary concerns relate to pension liabilities and recruitment/retention of staff. El Dorado Hills’ primary challenge is ensuring the department can continue to expand to meet the service demands of its growing community. In addition, El Dorado Hills is concerned with the long-term sustainability of fire districts located on the West Slope, which, if they suffer and/or reduce services due to funding challenges, will impact the County's fire and emergency medical services response system on the West Slope.</a:t>
            </a:r>
            <a:r>
              <a:rPr lang="en-US" sz="2600" i="1">
                <a:ea typeface="+mn-lt"/>
                <a:cs typeface="+mn-lt"/>
              </a:rPr>
              <a:t> (Page 8)</a:t>
            </a:r>
            <a:endParaRPr lang="en-US" sz="2600">
              <a:ea typeface="+mn-lt"/>
              <a:cs typeface="+mn-lt"/>
            </a:endParaRPr>
          </a:p>
        </p:txBody>
      </p:sp>
    </p:spTree>
    <p:extLst>
      <p:ext uri="{BB962C8B-B14F-4D97-AF65-F5344CB8AC3E}">
        <p14:creationId xmlns:p14="http://schemas.microsoft.com/office/powerpoint/2010/main" val="3704799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304013-D883-066D-BCE4-DDAC3B794487}"/>
              </a:ext>
            </a:extLst>
          </p:cNvPr>
          <p:cNvSpPr>
            <a:spLocks noGrp="1"/>
          </p:cNvSpPr>
          <p:nvPr>
            <p:ph type="title"/>
          </p:nvPr>
        </p:nvSpPr>
        <p:spPr>
          <a:xfrm>
            <a:off x="686834" y="1153572"/>
            <a:ext cx="3200400" cy="4461163"/>
          </a:xfrm>
        </p:spPr>
        <p:txBody>
          <a:bodyPr>
            <a:normAutofit/>
          </a:bodyPr>
          <a:lstStyle/>
          <a:p>
            <a:r>
              <a:rPr lang="en-US">
                <a:solidFill>
                  <a:srgbClr val="FFFFFF"/>
                </a:solidFill>
              </a:rPr>
              <a:t>Finding #4</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D71F69E-5720-31B6-012E-7125D89089FE}"/>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US">
                <a:ea typeface="+mn-lt"/>
                <a:cs typeface="+mn-lt"/>
              </a:rPr>
              <a:t>When compared to County Fire, El Dorado Hills has an easier time recruiting and retaining staff due to higher compensation and likely due to being closer to larger population centers. </a:t>
            </a:r>
            <a:r>
              <a:rPr lang="en-US" i="1">
                <a:ea typeface="+mn-lt"/>
                <a:cs typeface="+mn-lt"/>
              </a:rPr>
              <a:t>(Page 8)</a:t>
            </a:r>
            <a:endParaRPr lang="en-US">
              <a:ea typeface="+mn-lt"/>
              <a:cs typeface="+mn-lt"/>
            </a:endParaRPr>
          </a:p>
        </p:txBody>
      </p:sp>
    </p:spTree>
    <p:extLst>
      <p:ext uri="{BB962C8B-B14F-4D97-AF65-F5344CB8AC3E}">
        <p14:creationId xmlns:p14="http://schemas.microsoft.com/office/powerpoint/2010/main" val="2305319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1BC0FB-B3F6-77F0-63C5-F3AE75CC5905}"/>
              </a:ext>
            </a:extLst>
          </p:cNvPr>
          <p:cNvSpPr>
            <a:spLocks noGrp="1"/>
          </p:cNvSpPr>
          <p:nvPr>
            <p:ph type="title"/>
          </p:nvPr>
        </p:nvSpPr>
        <p:spPr>
          <a:xfrm>
            <a:off x="686834" y="1153572"/>
            <a:ext cx="3200400" cy="4461163"/>
          </a:xfrm>
        </p:spPr>
        <p:txBody>
          <a:bodyPr>
            <a:normAutofit/>
          </a:bodyPr>
          <a:lstStyle/>
          <a:p>
            <a:r>
              <a:rPr lang="en-US">
                <a:solidFill>
                  <a:srgbClr val="FFFFFF"/>
                </a:solidFill>
              </a:rPr>
              <a:t>Finding #5</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F024CE9-9158-E994-CAE5-2C573BE3AB82}"/>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US">
                <a:ea typeface="+mn-lt"/>
                <a:cs typeface="+mn-lt"/>
              </a:rPr>
              <a:t>The State of California’s direction not to allow Cal Fire to conduct comprehensive background checks increases the organization’s risk and liability. </a:t>
            </a:r>
            <a:r>
              <a:rPr lang="en-US" i="1">
                <a:ea typeface="+mn-lt"/>
                <a:cs typeface="+mn-lt"/>
              </a:rPr>
              <a:t>(Page 8)</a:t>
            </a:r>
            <a:endParaRPr lang="en-US">
              <a:ea typeface="+mn-lt"/>
              <a:cs typeface="+mn-lt"/>
            </a:endParaRPr>
          </a:p>
        </p:txBody>
      </p:sp>
    </p:spTree>
    <p:extLst>
      <p:ext uri="{BB962C8B-B14F-4D97-AF65-F5344CB8AC3E}">
        <p14:creationId xmlns:p14="http://schemas.microsoft.com/office/powerpoint/2010/main" val="3989655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2920EC-C8F4-24E6-A6FB-6F53DCD9EB78}"/>
              </a:ext>
            </a:extLst>
          </p:cNvPr>
          <p:cNvSpPr>
            <a:spLocks noGrp="1"/>
          </p:cNvSpPr>
          <p:nvPr>
            <p:ph type="title"/>
          </p:nvPr>
        </p:nvSpPr>
        <p:spPr>
          <a:xfrm>
            <a:off x="686834" y="1153572"/>
            <a:ext cx="3200400" cy="4461163"/>
          </a:xfrm>
        </p:spPr>
        <p:txBody>
          <a:bodyPr>
            <a:normAutofit/>
          </a:bodyPr>
          <a:lstStyle/>
          <a:p>
            <a:r>
              <a:rPr lang="en-US">
                <a:solidFill>
                  <a:srgbClr val="FFFFFF"/>
                </a:solidFill>
              </a:rPr>
              <a:t>Finding #6</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32121DC-BE58-53CD-6A4C-8116A1B4527D}"/>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US">
                <a:ea typeface="+mn-lt"/>
                <a:cs typeface="+mn-lt"/>
              </a:rPr>
              <a:t>El Dorado Hills is better positioned than County Fire to respond more quickly due to the proximity of their fire stations to Cameron Park. With the ‘move up and cover’ model utilized by all West Slope fire districts; any structure fire will likely have engines from multiple fire districts responding. </a:t>
            </a:r>
            <a:r>
              <a:rPr lang="en-US" i="1">
                <a:ea typeface="+mn-lt"/>
                <a:cs typeface="+mn-lt"/>
              </a:rPr>
              <a:t>(Page 14)</a:t>
            </a:r>
            <a:endParaRPr lang="en-US">
              <a:ea typeface="+mn-lt"/>
              <a:cs typeface="+mn-lt"/>
            </a:endParaRPr>
          </a:p>
        </p:txBody>
      </p:sp>
    </p:spTree>
    <p:extLst>
      <p:ext uri="{BB962C8B-B14F-4D97-AF65-F5344CB8AC3E}">
        <p14:creationId xmlns:p14="http://schemas.microsoft.com/office/powerpoint/2010/main" val="3007560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9E87E03-0309-846C-2F10-2C7178940495}"/>
              </a:ext>
            </a:extLst>
          </p:cNvPr>
          <p:cNvSpPr>
            <a:spLocks noGrp="1"/>
          </p:cNvSpPr>
          <p:nvPr>
            <p:ph type="title"/>
          </p:nvPr>
        </p:nvSpPr>
        <p:spPr>
          <a:xfrm>
            <a:off x="686834" y="1153572"/>
            <a:ext cx="3200400" cy="4461163"/>
          </a:xfrm>
        </p:spPr>
        <p:txBody>
          <a:bodyPr>
            <a:normAutofit/>
          </a:bodyPr>
          <a:lstStyle/>
          <a:p>
            <a:r>
              <a:rPr lang="en-US">
                <a:solidFill>
                  <a:srgbClr val="FFFFFF"/>
                </a:solidFill>
              </a:rPr>
              <a:t>Finding #7</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B831BE2-C99F-04B0-BD9C-37D4F1837282}"/>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US">
                <a:ea typeface="+mn-lt"/>
                <a:cs typeface="+mn-lt"/>
              </a:rPr>
              <a:t>Overall, El Dorado Hills fire stations are newer and will likely require less capital improvement costs in the near future than Cameron Park and County Fire. </a:t>
            </a:r>
            <a:r>
              <a:rPr lang="en-US" i="1">
                <a:ea typeface="+mn-lt"/>
                <a:cs typeface="+mn-lt"/>
              </a:rPr>
              <a:t>(Page 14)</a:t>
            </a:r>
            <a:endParaRPr lang="en-US">
              <a:ea typeface="+mn-lt"/>
              <a:cs typeface="+mn-lt"/>
            </a:endParaRPr>
          </a:p>
        </p:txBody>
      </p:sp>
    </p:spTree>
    <p:extLst>
      <p:ext uri="{BB962C8B-B14F-4D97-AF65-F5344CB8AC3E}">
        <p14:creationId xmlns:p14="http://schemas.microsoft.com/office/powerpoint/2010/main" val="1964340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096B91-E92C-E31D-E39C-074F7E7C60F1}"/>
              </a:ext>
            </a:extLst>
          </p:cNvPr>
          <p:cNvSpPr>
            <a:spLocks noGrp="1"/>
          </p:cNvSpPr>
          <p:nvPr>
            <p:ph type="title"/>
          </p:nvPr>
        </p:nvSpPr>
        <p:spPr>
          <a:xfrm>
            <a:off x="686834" y="1153572"/>
            <a:ext cx="3200400" cy="4461163"/>
          </a:xfrm>
        </p:spPr>
        <p:txBody>
          <a:bodyPr>
            <a:normAutofit/>
          </a:bodyPr>
          <a:lstStyle/>
          <a:p>
            <a:r>
              <a:rPr lang="en-US">
                <a:solidFill>
                  <a:srgbClr val="FFFFFF"/>
                </a:solidFill>
              </a:rPr>
              <a:t>Finding #8</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A032BDC-E9D9-0B21-79EF-B13C094FC98C}"/>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US">
                <a:ea typeface="+mn-lt"/>
                <a:cs typeface="+mn-lt"/>
              </a:rPr>
              <a:t>Financial limitations facing Cameron Park prevent Cal Fire from staffing each engine in accordance with NFPA recommendations without reducing services in other areas. </a:t>
            </a:r>
            <a:r>
              <a:rPr lang="en-US" i="1">
                <a:ea typeface="+mn-lt"/>
                <a:cs typeface="+mn-lt"/>
              </a:rPr>
              <a:t>(Page 15)</a:t>
            </a:r>
            <a:endParaRPr lang="en-US">
              <a:ea typeface="+mn-lt"/>
              <a:cs typeface="+mn-lt"/>
            </a:endParaRPr>
          </a:p>
        </p:txBody>
      </p:sp>
    </p:spTree>
    <p:extLst>
      <p:ext uri="{BB962C8B-B14F-4D97-AF65-F5344CB8AC3E}">
        <p14:creationId xmlns:p14="http://schemas.microsoft.com/office/powerpoint/2010/main" val="1048954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1452</Words>
  <Application>Microsoft Office PowerPoint</Application>
  <PresentationFormat>Widescreen</PresentationFormat>
  <Paragraphs>51</Paragraphs>
  <Slides>23</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Aptos</vt:lpstr>
      <vt:lpstr>Aptos Display</vt:lpstr>
      <vt:lpstr>Arial</vt:lpstr>
      <vt:lpstr>Calibri</vt:lpstr>
      <vt:lpstr>office theme</vt:lpstr>
      <vt:lpstr>Fire Services Comparative Analysis</vt:lpstr>
      <vt:lpstr>Finding #1</vt:lpstr>
      <vt:lpstr>Finding #2</vt:lpstr>
      <vt:lpstr>Finding #3</vt:lpstr>
      <vt:lpstr>Finding #4</vt:lpstr>
      <vt:lpstr>Finding #5</vt:lpstr>
      <vt:lpstr>Finding #6</vt:lpstr>
      <vt:lpstr>Finding #7</vt:lpstr>
      <vt:lpstr>Finding #8</vt:lpstr>
      <vt:lpstr>Finding #9</vt:lpstr>
      <vt:lpstr>Finding #10</vt:lpstr>
      <vt:lpstr>Finding #11</vt:lpstr>
      <vt:lpstr>Finding #12</vt:lpstr>
      <vt:lpstr>Finding #13</vt:lpstr>
      <vt:lpstr>Finding #14</vt:lpstr>
      <vt:lpstr>Finding #15</vt:lpstr>
      <vt:lpstr>Finding #16</vt:lpstr>
      <vt:lpstr>Recommendations</vt:lpstr>
      <vt:lpstr>Recommendation #1</vt:lpstr>
      <vt:lpstr>Recommendation #2</vt:lpstr>
      <vt:lpstr>Recommendation #3</vt:lpstr>
      <vt:lpstr>Recommendation #4</vt:lpstr>
      <vt:lpstr>Recommendation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 Greek</dc:creator>
  <cp:lastModifiedBy>Christina Greek</cp:lastModifiedBy>
  <cp:revision>458</cp:revision>
  <dcterms:created xsi:type="dcterms:W3CDTF">2024-05-30T19:43:37Z</dcterms:created>
  <dcterms:modified xsi:type="dcterms:W3CDTF">2024-06-03T20:25:49Z</dcterms:modified>
</cp:coreProperties>
</file>