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22" r:id="rId3"/>
    <p:sldId id="323" r:id="rId4"/>
    <p:sldId id="267" r:id="rId5"/>
    <p:sldId id="324" r:id="rId6"/>
    <p:sldId id="325" r:id="rId7"/>
    <p:sldId id="454" r:id="rId8"/>
    <p:sldId id="327" r:id="rId9"/>
    <p:sldId id="452" r:id="rId10"/>
    <p:sldId id="453" r:id="rId11"/>
    <p:sldId id="449" r:id="rId1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Gill Sans ExtraBoldDisplay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99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72946" autoAdjust="0"/>
  </p:normalViewPr>
  <p:slideViewPr>
    <p:cSldViewPr>
      <p:cViewPr varScale="1">
        <p:scale>
          <a:sx n="77" d="100"/>
          <a:sy n="77" d="100"/>
        </p:scale>
        <p:origin x="1596" y="120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1832DB4-FA45-4AFF-AAE9-53E1143AE3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E6CE22A-DA54-46A9-B55C-4A04B580E9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8E5A214-E2EC-4FFA-917E-15DE54183E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D4E52D1-E8C7-4886-A063-CD09B7279C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0569DD1C-6FB8-4CCF-AB70-E7CA74C4F7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F3B9DF7F-085A-4FC3-B584-95B06B663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D8C876-C8CF-4C3F-B86D-2B09CD6B5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8C876-C8CF-4C3F-B86D-2B09CD6B56F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3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8C876-C8CF-4C3F-B86D-2B09CD6B56F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2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***ADD YOUR SPECIFIC ADOPTION TIMELINE***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8C876-C8CF-4C3F-B86D-2B09CD6B56F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2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0DCBC-CC94-49A8-B9B5-76B6A8A8C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31BA9-4A5E-490E-8E03-64A3CF83A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03F8A-AE1A-4FDE-840D-689EDA3AA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5EB4-AB95-4105-8CAB-826376C1F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9AEADD-2098-4081-975E-33A30710A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55275-CD61-4C71-AD0C-FAFD50907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F738F-162D-42B5-950A-E964369D7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B159-B42D-40E2-A034-4ECC2478D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CB534-3C50-4C9C-987F-98110456F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5DD28-9AE0-4198-BC03-3AB107601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2D5A-971B-4370-9B34-A2A028293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23B7-2413-4846-B8F4-027297FF4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9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7D70D-49B1-4CD0-8D49-DFAA17018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1AFFF-AD60-4A23-80D0-2093AE077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B60B8-BC12-4187-9082-D0C24866F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AA39-4C7C-4D4C-BE9B-AD9F5B6AD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43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54B853-4DF9-4EA1-A1E0-3FFBD2314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E2B507-4F00-40CA-8877-EEC168E5A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7539CD-5BA4-4DE8-BF88-252234FAD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EB565-8E02-4859-B7EC-56EE16BB7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18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793829-D027-4547-B53D-E944F6095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E79AF-3890-4960-B485-261B79B4F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00F84-A0B0-41A2-9A1E-FFCB2DA6F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CE15-62CA-40E0-8B51-0A7614B16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38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2A507-2DF1-43C9-99F9-06CD034D8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9E637C-534D-4B75-9AD1-F78ED1F4F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B2ADD-5A77-4221-BADB-3DDFAE2F0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8590-8C70-4F00-A79C-4DDD878D5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48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747BC-A233-4C05-9970-6ADC4896A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C38AD-DDE6-4352-8014-A958566C3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43E25-8946-4711-8351-2ED15B27F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A034-3EB2-43DD-BB69-BF0181975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2D043B-5566-416B-80CD-73E90ABF56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79B0D5-9838-4EF9-9CDA-986AE15C9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AD930C-850A-427C-9B41-5DCF8B4D0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5ADD-CAD2-4B75-A6C0-7B8D4BC14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73D631-232A-4F1B-95BC-7CDF7DB7F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B04706-5BF1-445B-89BF-21DAFD8FF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9507B3-25D3-469D-97C1-2DBE56ED7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B9D2-AB11-43A8-8207-365C415B4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7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020B2B-347D-41A1-9F6D-D560CE152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67B7B0-A054-414D-92D6-8B0DB78EF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D39124-F873-4600-8E05-329348069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5D00-F5B9-45CE-A5C1-519435CF5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7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B3B00-CAD0-4F94-AE81-368B306F4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1A7A0-25A8-46A6-8393-17CB02292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28DEC-5224-4AFC-BFCF-982F33F55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4A08-E3E0-4553-9E1E-DE9DB9913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99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A0692-3AEC-43DF-A20C-B3CCE9923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5E332-7B87-430C-B161-C2B6C2C43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DD95D-9536-4B0A-AD85-921C12886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D451-8C5A-4B05-9828-611B1243D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D17ACC-1147-4EA2-AF39-CE9A6FBDE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BB03DB-89D1-4BD5-B770-99A2C7082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9EA43C-F94C-4935-B726-FACA1E4283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E5C737-5BE4-4276-8B67-F940B3C56F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7B728-8C41-447C-93A9-65DEDB9C9C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68B95D-7DD3-4B1B-8F39-7F377FFD2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CE95BF5-7161-4369-A7CB-16B010FC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56200"/>
            <a:ext cx="98298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1">
                <a:solidFill>
                  <a:srgbClr val="FF0000"/>
                </a:solidFill>
                <a:latin typeface="Gill Sans ExtraBoldDisplay" pitchFamily="34" charset="0"/>
              </a:rPr>
              <a:t>CAL FIRE</a:t>
            </a:r>
          </a:p>
        </p:txBody>
      </p:sp>
      <p:pic>
        <p:nvPicPr>
          <p:cNvPr id="3076" name="Picture 5" descr="calfire patch transparent">
            <a:extLst>
              <a:ext uri="{FF2B5EF4-FFF2-40B4-BE49-F238E27FC236}">
                <a16:creationId xmlns:a16="http://schemas.microsoft.com/office/drawing/2014/main" id="{BB016319-37DF-468D-AE21-3BA385A6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65" y="4724400"/>
            <a:ext cx="148404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202982D-4024-49B6-A5B4-2D48C93A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pic>
        <p:nvPicPr>
          <p:cNvPr id="9" name="Picture 2" descr="Picture22">
            <a:extLst>
              <a:ext uri="{FF2B5EF4-FFF2-40B4-BE49-F238E27FC236}">
                <a16:creationId xmlns:a16="http://schemas.microsoft.com/office/drawing/2014/main" id="{F190CABA-3D6C-4E86-B5D3-3145AC94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13963" r="2280" b="3491"/>
          <a:stretch>
            <a:fillRect/>
          </a:stretch>
        </p:blipFill>
        <p:spPr bwMode="auto">
          <a:xfrm>
            <a:off x="1676400" y="1896885"/>
            <a:ext cx="3899573" cy="272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2DDF2-6525-46AC-9540-7EAEFB03B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140" y="1642536"/>
            <a:ext cx="4493148" cy="2943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1686529"/>
            <a:ext cx="9719530" cy="5466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 Adoption Timeline:</a:t>
            </a:r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pic>
        <p:nvPicPr>
          <p:cNvPr id="1028" name="Picture 4" descr="Calendar • Ogden, UT • CivicEngage">
            <a:extLst>
              <a:ext uri="{FF2B5EF4-FFF2-40B4-BE49-F238E27FC236}">
                <a16:creationId xmlns:a16="http://schemas.microsoft.com/office/drawing/2014/main" id="{5DBC39A5-4FF6-4D7A-975B-B3E9E6840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r="39920"/>
          <a:stretch/>
        </p:blipFill>
        <p:spPr bwMode="auto">
          <a:xfrm flipH="1">
            <a:off x="9967711" y="1879599"/>
            <a:ext cx="1995689" cy="45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709D797-3673-495D-BC79-F9881165F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</p:spTree>
    <p:extLst>
      <p:ext uri="{BB962C8B-B14F-4D97-AF65-F5344CB8AC3E}">
        <p14:creationId xmlns:p14="http://schemas.microsoft.com/office/powerpoint/2010/main" val="195973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CB534AC-F994-4684-9CB2-22909ED5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563" y="546099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ExtraBoldDisplay" pitchFamily="34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1F138-5471-466D-A713-87AAF46B9C83}"/>
              </a:ext>
            </a:extLst>
          </p:cNvPr>
          <p:cNvSpPr txBox="1">
            <a:spLocks/>
          </p:cNvSpPr>
          <p:nvPr/>
        </p:nvSpPr>
        <p:spPr>
          <a:xfrm>
            <a:off x="2351238" y="1538552"/>
            <a:ext cx="7953243" cy="126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80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osfm.fire.ca.gov/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fhsz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80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80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3583402-89EA-7AD8-74F9-2C096C446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803184"/>
            <a:ext cx="3322491" cy="3322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61D14-3D4C-6372-0908-A7F5272D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54" y="2788632"/>
            <a:ext cx="4946606" cy="3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85374"/>
            <a:ext cx="9525000" cy="517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What are the Zones?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1800" b="1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The maps are required by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  Government Code 51178 &amp; 51179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Identify levels of fire hazard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      • 3 levels (Moderate, High, &amp; Very High)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5B45D9F-B491-4077-81C2-2821C96F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1E69-30CB-445E-8768-FF70566F3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0" y="1357084"/>
            <a:ext cx="4385356" cy="52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77" y="1538515"/>
            <a:ext cx="9645964" cy="517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How are the Zones determined?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CAL FIRE used the best available science and data to develop, and field test a model that served as the basis of zone assignments. The model evaluated the probability of the area burning and potential fire behavior in the area.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Factors: fire history, vegetation, flame length, blowing embers, proximity to wildland, terrain, and weather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5B45D9F-B491-4077-81C2-2821C96F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946BA-E699-4252-801A-DD5FDB481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441" y="2027613"/>
            <a:ext cx="1940786" cy="4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7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879598"/>
            <a:ext cx="9448800" cy="497112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Updated  burn probabilities for wildland areas                      (inclusive of 2020 fires)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Updated  fire environment footprints (urban/developed)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Updated  Vegetation density for urban areas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Inclusion of slope in the urban zoning model</a:t>
            </a:r>
            <a:br>
              <a:rPr lang="en-US" b="1" dirty="0"/>
            </a:br>
            <a:endParaRPr lang="en-US" b="1" dirty="0"/>
          </a:p>
          <a:p>
            <a:r>
              <a:rPr lang="en-US" b="1" dirty="0">
                <a:solidFill>
                  <a:srgbClr val="FFFF00"/>
                </a:solidFill>
              </a:rPr>
              <a:t>Localized fire weather  used in both  wildland and urban models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New firebrand production and transport model using discrete local wind vector distributions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pic>
        <p:nvPicPr>
          <p:cNvPr id="6" name="Picture 5" descr="A person standing in front of a fire&#10;&#10;Description automatically generated with low confidence">
            <a:extLst>
              <a:ext uri="{FF2B5EF4-FFF2-40B4-BE49-F238E27FC236}">
                <a16:creationId xmlns:a16="http://schemas.microsoft.com/office/drawing/2014/main" id="{8A696458-EA2A-4988-8F34-2977B04BF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9" r="38674"/>
          <a:stretch/>
        </p:blipFill>
        <p:spPr>
          <a:xfrm>
            <a:off x="227527" y="1757618"/>
            <a:ext cx="1983345" cy="462578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6BF135A-CFB1-4B43-BD68-3AE0DBB4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32458-4BE7-4CB3-9B6A-CBC1ADCDFFF8}"/>
              </a:ext>
            </a:extLst>
          </p:cNvPr>
          <p:cNvSpPr txBox="1"/>
          <p:nvPr/>
        </p:nvSpPr>
        <p:spPr>
          <a:xfrm>
            <a:off x="2057400" y="130534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New Updates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90" y="1625525"/>
            <a:ext cx="7383834" cy="517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Wildland vs. Non-wildland Zones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Zones are areas with relatively homogeneous slope and vegetation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Hazard map is produced at 30 m resolution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Scores are averaged within a zone</a:t>
            </a:r>
          </a:p>
          <a:p>
            <a:r>
              <a:rPr lang="en-US" sz="2800" dirty="0">
                <a:solidFill>
                  <a:schemeClr val="bg1"/>
                </a:solidFill>
              </a:rPr>
              <a:t>Wildland is scored independently of urban and agricultural</a:t>
            </a:r>
          </a:p>
          <a:p>
            <a:r>
              <a:rPr lang="en-US" sz="2800" dirty="0">
                <a:solidFill>
                  <a:schemeClr val="bg1"/>
                </a:solidFill>
              </a:rPr>
              <a:t>Urban zones scored using additional model steps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5B45D9F-B491-4077-81C2-2821C96F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A5297A97-6819-4E19-ACE6-771CED0C9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24" y="1879599"/>
            <a:ext cx="4410986" cy="46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90" y="1625525"/>
            <a:ext cx="7383834" cy="5178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Wildland FHSZ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Minimum size of 200 acres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Burn probability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Based on fire occurrence from 1991-2020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Fire intensity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Vegetation type 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Slope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Local fire weather – how hot/dry/windy are the worst conditions at a given location (based on 2 km data from 2003-2018)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5B45D9F-B491-4077-81C2-2821C96F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B43B0D37-D431-4727-B915-792CA73D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24" y="2565708"/>
            <a:ext cx="3643940" cy="42005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09E61B-0430-4BEF-A8B8-CC4B6963EA98}"/>
              </a:ext>
            </a:extLst>
          </p:cNvPr>
          <p:cNvCxnSpPr>
            <a:cxnSpLocks/>
          </p:cNvCxnSpPr>
          <p:nvPr/>
        </p:nvCxnSpPr>
        <p:spPr>
          <a:xfrm flipV="1">
            <a:off x="8944690" y="3263394"/>
            <a:ext cx="1652472" cy="1081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E4B9A4-5341-4A28-A186-25A9CC911ECC}"/>
              </a:ext>
            </a:extLst>
          </p:cNvPr>
          <p:cNvSpPr/>
          <p:nvPr/>
        </p:nvSpPr>
        <p:spPr>
          <a:xfrm>
            <a:off x="8601789" y="4290587"/>
            <a:ext cx="342901" cy="452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AA368B-D772-4987-A126-D1EF06761F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2"/>
          <a:stretch/>
        </p:blipFill>
        <p:spPr>
          <a:xfrm>
            <a:off x="9504180" y="1530959"/>
            <a:ext cx="2402338" cy="29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6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47644-B9C2-C0E3-ADF1-F04E58FE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A63BD6-A61C-484B-0C87-0EB87CE1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586619"/>
            <a:ext cx="4017612" cy="4200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00AF-1F71-6A6B-3F44-2523B217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90" y="1625525"/>
            <a:ext cx="7383834" cy="5178808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FHSZ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size of 20 acres for isolated islands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vegetation embedded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non-wildland.</a:t>
            </a:r>
          </a:p>
          <a:p>
            <a:pPr marL="0" indent="0">
              <a:buClr>
                <a:schemeClr val="bg1"/>
              </a:buClr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distance to wildland and hazard level of  adjacent wildland</a:t>
            </a:r>
          </a:p>
          <a:p>
            <a:pPr marL="0" indent="0">
              <a:buClr>
                <a:schemeClr val="bg1"/>
              </a:buClr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production based on vegetation type and fire weather</a:t>
            </a:r>
          </a:p>
          <a:p>
            <a:pPr marL="0" indent="0">
              <a:buClr>
                <a:schemeClr val="bg1"/>
              </a:buClr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transport based on wind speed/direction observed under the most extreme fire weather at a given location</a:t>
            </a:r>
          </a:p>
          <a:p>
            <a:pPr marL="0" indent="0">
              <a:buClr>
                <a:schemeClr val="bg1"/>
              </a:buClr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of moderate, high and very high bands in urban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ember load, urban tree cover and slope</a:t>
            </a:r>
          </a:p>
          <a:p>
            <a:pPr marL="0" indent="0">
              <a:buClr>
                <a:schemeClr val="bg1"/>
              </a:buClr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B7ADD-346A-3909-7127-737338DD8D5C}"/>
              </a:ext>
            </a:extLst>
          </p:cNvPr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3B031-2C9D-C336-36C3-6B4F9B73B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0E63854-1740-DF0B-7BEC-60C61DB8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662725-B346-E41F-E519-F5639017B0E8}"/>
              </a:ext>
            </a:extLst>
          </p:cNvPr>
          <p:cNvCxnSpPr>
            <a:cxnSpLocks/>
          </p:cNvCxnSpPr>
          <p:nvPr/>
        </p:nvCxnSpPr>
        <p:spPr>
          <a:xfrm flipV="1">
            <a:off x="8944690" y="3263394"/>
            <a:ext cx="1652472" cy="1081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A00C7-5030-65FB-B481-8DBB2CD5B6E3}"/>
              </a:ext>
            </a:extLst>
          </p:cNvPr>
          <p:cNvSpPr/>
          <p:nvPr/>
        </p:nvSpPr>
        <p:spPr>
          <a:xfrm>
            <a:off x="8601789" y="4290587"/>
            <a:ext cx="342901" cy="452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D008F-0368-0D89-B836-C6B23B4E4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21"/>
          <a:stretch/>
        </p:blipFill>
        <p:spPr>
          <a:xfrm>
            <a:off x="9546273" y="1931640"/>
            <a:ext cx="2375055" cy="29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590" y="1649520"/>
            <a:ext cx="7383834" cy="5178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What is the map for?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Building standards for new construction in the Wildland-Urban Interface (California Building Code Chapter 7A)</a:t>
            </a:r>
            <a:br>
              <a:rPr lang="en-US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Property development standards such as road widths, water supply and signage (Fire Safe Regulations)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Defensible Space Requirements </a:t>
            </a:r>
            <a:r>
              <a:rPr lang="en-US" sz="2600">
                <a:solidFill>
                  <a:schemeClr val="bg1"/>
                </a:solidFill>
              </a:rPr>
              <a:t>(Government Code 51182)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Natural hazard real estate disclosure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503613"/>
            <a:ext cx="9404723" cy="1034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Fire Hazard Severity Zone Remap</a:t>
            </a:r>
            <a:br>
              <a:rPr lang="en-US" sz="4400" b="1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5B45D9F-B491-4077-81C2-2821C96F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4618"/>
            <a:ext cx="880487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latin typeface="Gill Sans ExtraBoldDisplay" pitchFamily="34" charset="0"/>
              </a:rPr>
              <a:t>Fire Hazard Severity Zones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734F6-8AB9-42E1-AA8B-F81977880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2" r="26980"/>
          <a:stretch/>
        </p:blipFill>
        <p:spPr>
          <a:xfrm>
            <a:off x="247576" y="1686529"/>
            <a:ext cx="3917997" cy="48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0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55599"/>
            <a:ext cx="1524000" cy="1524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6BF135A-CFB1-4B43-BD68-3AE0DBB4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84" y="614618"/>
            <a:ext cx="9639290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kern="0" dirty="0">
                <a:solidFill>
                  <a:schemeClr val="bg1"/>
                </a:solidFill>
                <a:latin typeface="Gill Sans ExtraBoldDisplay" pitchFamily="34" charset="0"/>
              </a:rPr>
              <a:t>Examples of State Minimum Requirements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31787-A7EE-CBF9-9ABC-C18AFB41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52" r="1068"/>
          <a:stretch/>
        </p:blipFill>
        <p:spPr>
          <a:xfrm>
            <a:off x="1936265" y="1302707"/>
            <a:ext cx="8319470" cy="5555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932458-4BE7-4CB3-9B6A-CBC1ADCDFFF8}"/>
              </a:ext>
            </a:extLst>
          </p:cNvPr>
          <p:cNvSpPr txBox="1"/>
          <p:nvPr/>
        </p:nvSpPr>
        <p:spPr>
          <a:xfrm>
            <a:off x="0" y="1753209"/>
            <a:ext cx="4492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What</a:t>
            </a:r>
            <a:r>
              <a:rPr lang="en-US" sz="2400" b="1" dirty="0">
                <a:latin typeface="+mj-lt"/>
              </a:rPr>
              <a:t>’s 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Impacted…</a:t>
            </a:r>
            <a:br>
              <a:rPr lang="en-US" sz="2400" b="1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7564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17105</TotalTime>
  <Words>514</Words>
  <Application>Microsoft Office PowerPoint</Application>
  <PresentationFormat>Widescreen</PresentationFormat>
  <Paragraphs>76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ExtraBoldDisplay</vt:lpstr>
      <vt:lpstr>Helvetica</vt:lpstr>
      <vt:lpstr>Wingdings 3</vt:lpstr>
      <vt:lpstr>Default Design</vt:lpstr>
      <vt:lpstr>PowerPoint Presentation</vt:lpstr>
      <vt:lpstr>PowerPoint Presentation</vt:lpstr>
      <vt:lpstr>PowerPoint Presentation</vt:lpstr>
      <vt:lpstr>New Updates</vt:lpstr>
      <vt:lpstr>PowerPoint Presentation</vt:lpstr>
      <vt:lpstr>PowerPoint Presentation</vt:lpstr>
      <vt:lpstr>PowerPoint Presentation</vt:lpstr>
      <vt:lpstr>PowerPoint Presentation</vt:lpstr>
      <vt:lpstr>New Updates</vt:lpstr>
      <vt:lpstr>PowerPoint Presentation</vt:lpstr>
      <vt:lpstr>PowerPoint Presentation</vt:lpstr>
    </vt:vector>
  </TitlesOfParts>
  <Company>CALFIRE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asmith3</dc:creator>
  <cp:lastModifiedBy>Carter, Bryan@CALFIRE</cp:lastModifiedBy>
  <cp:revision>246</cp:revision>
  <cp:lastPrinted>2022-06-02T23:00:46Z</cp:lastPrinted>
  <dcterms:created xsi:type="dcterms:W3CDTF">2012-09-25T21:41:55Z</dcterms:created>
  <dcterms:modified xsi:type="dcterms:W3CDTF">2025-06-04T21:06:52Z</dcterms:modified>
</cp:coreProperties>
</file>