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2"/>
  </p:sldMasterIdLst>
  <p:notesMasterIdLst>
    <p:notesMasterId r:id="rId31"/>
  </p:notesMasterIdLst>
  <p:handoutMasterIdLst>
    <p:handoutMasterId r:id="rId32"/>
  </p:handoutMasterIdLst>
  <p:sldIdLst>
    <p:sldId id="276" r:id="rId3"/>
    <p:sldId id="280" r:id="rId4"/>
    <p:sldId id="303" r:id="rId5"/>
    <p:sldId id="305" r:id="rId6"/>
    <p:sldId id="306" r:id="rId7"/>
    <p:sldId id="281" r:id="rId8"/>
    <p:sldId id="307" r:id="rId9"/>
    <p:sldId id="282" r:id="rId10"/>
    <p:sldId id="308" r:id="rId11"/>
    <p:sldId id="283" r:id="rId12"/>
    <p:sldId id="309" r:id="rId13"/>
    <p:sldId id="284" r:id="rId14"/>
    <p:sldId id="285" r:id="rId15"/>
    <p:sldId id="286" r:id="rId16"/>
    <p:sldId id="291" r:id="rId17"/>
    <p:sldId id="287" r:id="rId18"/>
    <p:sldId id="288" r:id="rId19"/>
    <p:sldId id="289" r:id="rId20"/>
    <p:sldId id="290" r:id="rId21"/>
    <p:sldId id="292" r:id="rId22"/>
    <p:sldId id="293" r:id="rId23"/>
    <p:sldId id="294" r:id="rId24"/>
    <p:sldId id="295" r:id="rId25"/>
    <p:sldId id="296" r:id="rId26"/>
    <p:sldId id="297" r:id="rId27"/>
    <p:sldId id="300" r:id="rId28"/>
    <p:sldId id="301" r:id="rId29"/>
    <p:sldId id="27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857"/>
  </p:normalViewPr>
  <p:slideViewPr>
    <p:cSldViewPr snapToGrid="0" snapToObjects="1">
      <p:cViewPr varScale="1">
        <p:scale>
          <a:sx n="84" d="100"/>
          <a:sy n="84" d="100"/>
        </p:scale>
        <p:origin x="96" y="690"/>
      </p:cViewPr>
      <p:guideLst/>
    </p:cSldViewPr>
  </p:slideViewPr>
  <p:notesTextViewPr>
    <p:cViewPr>
      <p:scale>
        <a:sx n="1" d="1"/>
        <a:sy n="1" d="1"/>
      </p:scale>
      <p:origin x="0" y="0"/>
    </p:cViewPr>
  </p:notesTextViewPr>
  <p:notesViewPr>
    <p:cSldViewPr snapToGrid="0" snapToObjects="1">
      <p:cViewPr varScale="1">
        <p:scale>
          <a:sx n="111" d="100"/>
          <a:sy n="111" d="100"/>
        </p:scale>
        <p:origin x="3152"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873892-0D73-9B46-A104-101B469E0F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5A6CB1-040B-2B47-8E35-1D3E4F0A8F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2A13B4-3144-5F42-B749-A35C47A1C70A}" type="datetimeFigureOut">
              <a:rPr lang="en-US" smtClean="0"/>
              <a:t>7/16/2025</a:t>
            </a:fld>
            <a:endParaRPr lang="en-US"/>
          </a:p>
        </p:txBody>
      </p:sp>
      <p:sp>
        <p:nvSpPr>
          <p:cNvPr id="4" name="Footer Placeholder 3">
            <a:extLst>
              <a:ext uri="{FF2B5EF4-FFF2-40B4-BE49-F238E27FC236}">
                <a16:creationId xmlns:a16="http://schemas.microsoft.com/office/drawing/2014/main" id="{763A656D-53F9-6A4B-A323-70E8A7A363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85CB2D-CD8F-934A-BF32-CF534F00F5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8D6396-25FD-CC4A-8438-B641223C140B}" type="slidenum">
              <a:rPr lang="en-US" smtClean="0"/>
              <a:t>‹#›</a:t>
            </a:fld>
            <a:endParaRPr lang="en-US"/>
          </a:p>
        </p:txBody>
      </p:sp>
    </p:spTree>
    <p:extLst>
      <p:ext uri="{BB962C8B-B14F-4D97-AF65-F5344CB8AC3E}">
        <p14:creationId xmlns:p14="http://schemas.microsoft.com/office/powerpoint/2010/main" val="2876581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DF8DA-4C20-674E-8B48-5A0B2CD57720}"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0B39B9-B36C-EA4F-B00A-741B3784A8BA}" type="slidenum">
              <a:rPr lang="en-US" smtClean="0"/>
              <a:t>‹#›</a:t>
            </a:fld>
            <a:endParaRPr lang="en-US"/>
          </a:p>
        </p:txBody>
      </p:sp>
    </p:spTree>
    <p:extLst>
      <p:ext uri="{BB962C8B-B14F-4D97-AF65-F5344CB8AC3E}">
        <p14:creationId xmlns:p14="http://schemas.microsoft.com/office/powerpoint/2010/main" val="195662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E371-2096-C342-836F-892AAF67C87C}"/>
              </a:ext>
            </a:extLst>
          </p:cNvPr>
          <p:cNvSpPr>
            <a:spLocks noGrp="1"/>
          </p:cNvSpPr>
          <p:nvPr>
            <p:ph type="ctrTitle"/>
          </p:nvPr>
        </p:nvSpPr>
        <p:spPr>
          <a:xfrm>
            <a:off x="1523997" y="2090056"/>
            <a:ext cx="9144000" cy="1535151"/>
          </a:xfrm>
        </p:spPr>
        <p:txBody>
          <a:bodyPr anchor="b">
            <a:normAutofit/>
          </a:bodyPr>
          <a:lstStyle>
            <a:lvl1pPr algn="ctr">
              <a:defRPr sz="5400" b="0" baseline="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E6760A5-EC8D-CA41-BBA0-9E7BDED95469}"/>
              </a:ext>
            </a:extLst>
          </p:cNvPr>
          <p:cNvSpPr>
            <a:spLocks noGrp="1"/>
          </p:cNvSpPr>
          <p:nvPr>
            <p:ph type="subTitle" idx="1"/>
          </p:nvPr>
        </p:nvSpPr>
        <p:spPr>
          <a:xfrm>
            <a:off x="1523997" y="3727933"/>
            <a:ext cx="9144000" cy="792723"/>
          </a:xfrm>
        </p:spPr>
        <p:txBody>
          <a:bodyPr>
            <a:normAutofit/>
          </a:bodyPr>
          <a:lstStyle>
            <a:lvl1pPr marL="0" indent="0" algn="ctr">
              <a:buNone/>
              <a:defRPr sz="18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URL 1">
            <a:extLst>
              <a:ext uri="{FF2B5EF4-FFF2-40B4-BE49-F238E27FC236}">
                <a16:creationId xmlns:a16="http://schemas.microsoft.com/office/drawing/2014/main" id="{8FFC74D9-3429-A57B-A293-085FEC4A152C}"/>
              </a:ext>
            </a:extLst>
          </p:cNvPr>
          <p:cNvSpPr txBox="1">
            <a:spLocks/>
          </p:cNvSpPr>
          <p:nvPr userDrawn="1"/>
        </p:nvSpPr>
        <p:spPr>
          <a:xfrm>
            <a:off x="537803" y="6224362"/>
            <a:ext cx="1229277"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BBKLAW.COM</a:t>
            </a:r>
          </a:p>
        </p:txBody>
      </p:sp>
      <p:sp>
        <p:nvSpPr>
          <p:cNvPr id="5" name="Date 1">
            <a:extLst>
              <a:ext uri="{FF2B5EF4-FFF2-40B4-BE49-F238E27FC236}">
                <a16:creationId xmlns:a16="http://schemas.microsoft.com/office/drawing/2014/main" id="{2C12FF34-5589-6763-BB48-6435248359C7}"/>
              </a:ext>
            </a:extLst>
          </p:cNvPr>
          <p:cNvSpPr txBox="1">
            <a:spLocks/>
          </p:cNvSpPr>
          <p:nvPr userDrawn="1"/>
        </p:nvSpPr>
        <p:spPr>
          <a:xfrm>
            <a:off x="9102904" y="6224362"/>
            <a:ext cx="2542998" cy="412746"/>
          </a:xfrm>
          <a:prstGeom prst="rect">
            <a:avLst/>
          </a:prstGeom>
        </p:spPr>
        <p:txBody>
          <a:bodyPr vert="horz" lIns="91440" tIns="45720" rIns="91440" bIns="45720" rtlCol="0">
            <a:normAutofit/>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079AABE3-B03E-474B-BF67-43387E41FCBC}" type="datetime4">
              <a:rPr lang="en-US" sz="1200" smtClean="0">
                <a:solidFill>
                  <a:schemeClr val="bg1">
                    <a:lumMod val="50000"/>
                  </a:schemeClr>
                </a:solidFill>
              </a:rPr>
              <a:t>July 16, 2025</a:t>
            </a:fld>
            <a:endParaRPr lang="en-US" sz="1200" dirty="0">
              <a:solidFill>
                <a:schemeClr val="bg1">
                  <a:lumMod val="50000"/>
                </a:schemeClr>
              </a:solidFill>
            </a:endParaRPr>
          </a:p>
        </p:txBody>
      </p:sp>
      <p:sp>
        <p:nvSpPr>
          <p:cNvPr id="6" name="Footer 1">
            <a:extLst>
              <a:ext uri="{FF2B5EF4-FFF2-40B4-BE49-F238E27FC236}">
                <a16:creationId xmlns:a16="http://schemas.microsoft.com/office/drawing/2014/main" id="{8C7AA6D2-A9D3-D404-26B1-0FE832AB97C1}"/>
              </a:ext>
            </a:extLst>
          </p:cNvPr>
          <p:cNvSpPr txBox="1">
            <a:spLocks/>
          </p:cNvSpPr>
          <p:nvPr userDrawn="1"/>
        </p:nvSpPr>
        <p:spPr>
          <a:xfrm>
            <a:off x="4796310" y="6224362"/>
            <a:ext cx="2599375" cy="315887"/>
          </a:xfrm>
          <a:prstGeom prst="rect">
            <a:avLst/>
          </a:prstGeom>
        </p:spPr>
        <p:txBody>
          <a:bodyPr vert="horz" lIns="91440" tIns="45720" rIns="91440" bIns="45720" rtlCol="0" anchor="b" anchorCtr="0">
            <a:noAutofit/>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20000"/>
              </a:lnSpc>
            </a:pPr>
            <a:r>
              <a:rPr lang="en-US" sz="1200" b="0" i="0" kern="1200" baseline="0">
                <a:solidFill>
                  <a:schemeClr val="bg1">
                    <a:lumMod val="50000"/>
                  </a:schemeClr>
                </a:solidFill>
                <a:effectLst/>
                <a:latin typeface="+mn-lt"/>
                <a:ea typeface="+mn-ea"/>
                <a:cs typeface="+mn-cs"/>
              </a:rPr>
              <a:t>© 2025 Best Best &amp; Krieger LLP</a:t>
            </a:r>
            <a:endParaRPr lang="en-US" sz="1200" i="0" dirty="0">
              <a:solidFill>
                <a:schemeClr val="bg1">
                  <a:lumMod val="50000"/>
                </a:schemeClr>
              </a:solidFill>
            </a:endParaRPr>
          </a:p>
        </p:txBody>
      </p:sp>
      <p:pic>
        <p:nvPicPr>
          <p:cNvPr id="7" name="BBKLogo 1">
            <a:extLst>
              <a:ext uri="{FF2B5EF4-FFF2-40B4-BE49-F238E27FC236}">
                <a16:creationId xmlns:a16="http://schemas.microsoft.com/office/drawing/2014/main" id="{E5B3CA1E-1142-BD02-4737-559A2A9304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7803" y="467442"/>
            <a:ext cx="2747585" cy="1076997"/>
          </a:xfrm>
          <a:prstGeom prst="rect">
            <a:avLst/>
          </a:prstGeom>
        </p:spPr>
      </p:pic>
    </p:spTree>
    <p:extLst>
      <p:ext uri="{BB962C8B-B14F-4D97-AF65-F5344CB8AC3E}">
        <p14:creationId xmlns:p14="http://schemas.microsoft.com/office/powerpoint/2010/main" val="3048769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C03CB1-F8AB-D345-95F2-F6862ACE85C8}"/>
              </a:ext>
            </a:extLst>
          </p:cNvPr>
          <p:cNvSpPr>
            <a:spLocks noGrp="1"/>
          </p:cNvSpPr>
          <p:nvPr>
            <p:ph type="body" idx="1"/>
          </p:nvPr>
        </p:nvSpPr>
        <p:spPr>
          <a:xfrm>
            <a:off x="839788" y="1690688"/>
            <a:ext cx="5157787" cy="536046"/>
          </a:xfrm>
        </p:spPr>
        <p:txBody>
          <a:bodyPr anchor="b">
            <a:normAutofit/>
          </a:bodyPr>
          <a:lstStyle>
            <a:lvl1pPr marL="0" indent="0">
              <a:buNone/>
              <a:defRPr sz="21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73A5924-A7C4-164E-908D-3FB4EC6D5814}"/>
              </a:ext>
            </a:extLst>
          </p:cNvPr>
          <p:cNvSpPr>
            <a:spLocks noGrp="1"/>
          </p:cNvSpPr>
          <p:nvPr>
            <p:ph sz="half" idx="2"/>
          </p:nvPr>
        </p:nvSpPr>
        <p:spPr>
          <a:xfrm>
            <a:off x="839788" y="2226734"/>
            <a:ext cx="5157787" cy="36870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3A02157-76CB-6942-9D8C-B16CD9CB09ED}"/>
              </a:ext>
            </a:extLst>
          </p:cNvPr>
          <p:cNvSpPr>
            <a:spLocks noGrp="1"/>
          </p:cNvSpPr>
          <p:nvPr>
            <p:ph type="body" sz="quarter" idx="3"/>
          </p:nvPr>
        </p:nvSpPr>
        <p:spPr>
          <a:xfrm>
            <a:off x="6172200" y="1690688"/>
            <a:ext cx="5183188" cy="536046"/>
          </a:xfrm>
        </p:spPr>
        <p:txBody>
          <a:bodyPr anchor="b">
            <a:normAutofit/>
          </a:bodyPr>
          <a:lstStyle>
            <a:lvl1pPr marL="0" indent="0">
              <a:buNone/>
              <a:defRPr sz="21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4944BF-B26F-5E4B-8C2E-91BD38F1509A}"/>
              </a:ext>
            </a:extLst>
          </p:cNvPr>
          <p:cNvSpPr>
            <a:spLocks noGrp="1"/>
          </p:cNvSpPr>
          <p:nvPr>
            <p:ph sz="quarter" idx="4"/>
          </p:nvPr>
        </p:nvSpPr>
        <p:spPr>
          <a:xfrm>
            <a:off x="6172200" y="2226734"/>
            <a:ext cx="5183188" cy="36870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54A75CBD-67AD-F348-AB84-0B04229B0B90}"/>
              </a:ext>
            </a:extLst>
          </p:cNvPr>
          <p:cNvSpPr>
            <a:spLocks noGrp="1"/>
          </p:cNvSpPr>
          <p:nvPr>
            <p:ph type="sldNum" sz="quarter" idx="10"/>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13" name="Title 1">
            <a:extLst>
              <a:ext uri="{FF2B5EF4-FFF2-40B4-BE49-F238E27FC236}">
                <a16:creationId xmlns:a16="http://schemas.microsoft.com/office/drawing/2014/main" id="{9DB671DB-DA59-B147-8249-2E1CD51FCE8B}"/>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14" name="Rectangle 13">
            <a:extLst>
              <a:ext uri="{FF2B5EF4-FFF2-40B4-BE49-F238E27FC236}">
                <a16:creationId xmlns:a16="http://schemas.microsoft.com/office/drawing/2014/main" id="{15D961B6-D02E-4647-B284-ECAC5C422158}"/>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179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2705E35-719F-0645-91A4-8E2DBDFED3EA}"/>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8" name="Title 1">
            <a:extLst>
              <a:ext uri="{FF2B5EF4-FFF2-40B4-BE49-F238E27FC236}">
                <a16:creationId xmlns:a16="http://schemas.microsoft.com/office/drawing/2014/main" id="{E13E3036-2185-F043-9687-2126BD450CBF}"/>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9" name="Rectangle 8">
            <a:extLst>
              <a:ext uri="{FF2B5EF4-FFF2-40B4-BE49-F238E27FC236}">
                <a16:creationId xmlns:a16="http://schemas.microsoft.com/office/drawing/2014/main" id="{D8948732-5D5A-9848-91AC-C570398FD708}"/>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1053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AA2D1-0215-9344-99DD-A374A8256138}"/>
              </a:ext>
            </a:extLst>
          </p:cNvPr>
          <p:cNvSpPr>
            <a:spLocks noGrp="1"/>
          </p:cNvSpPr>
          <p:nvPr>
            <p:ph type="title"/>
          </p:nvPr>
        </p:nvSpPr>
        <p:spPr>
          <a:xfrm>
            <a:off x="839788" y="665922"/>
            <a:ext cx="3932237" cy="1391478"/>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DA5721-97B6-9047-AA18-C372FAC83B2C}"/>
              </a:ext>
            </a:extLst>
          </p:cNvPr>
          <p:cNvSpPr>
            <a:spLocks noGrp="1"/>
          </p:cNvSpPr>
          <p:nvPr>
            <p:ph idx="1"/>
          </p:nvPr>
        </p:nvSpPr>
        <p:spPr>
          <a:xfrm>
            <a:off x="5183188" y="1475509"/>
            <a:ext cx="6172200" cy="43855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0C33A84-09E3-C74A-8424-7854A1D99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D9A44690-4C16-0248-8526-CD2AD39CD99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Tree>
    <p:extLst>
      <p:ext uri="{BB962C8B-B14F-4D97-AF65-F5344CB8AC3E}">
        <p14:creationId xmlns:p14="http://schemas.microsoft.com/office/powerpoint/2010/main" val="2451220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of Content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B38B6-26A8-644F-941E-BB30FE93C4A0}"/>
              </a:ext>
            </a:extLst>
          </p:cNvPr>
          <p:cNvSpPr>
            <a:spLocks noGrp="1"/>
          </p:cNvSpPr>
          <p:nvPr>
            <p:ph type="title"/>
          </p:nvPr>
        </p:nvSpPr>
        <p:spPr>
          <a:xfrm>
            <a:off x="839788" y="-311410"/>
            <a:ext cx="3932237" cy="2106593"/>
          </a:xfrm>
        </p:spPr>
        <p:txBody>
          <a:bodyPr anchor="b">
            <a:normAutofit/>
          </a:bodyPr>
          <a:lstStyle>
            <a:lvl1pPr>
              <a:defRPr sz="3600"/>
            </a:lvl1pPr>
          </a:lstStyle>
          <a:p>
            <a:r>
              <a:rPr lang="en-US" dirty="0"/>
              <a:t>Click to edit Master title style</a:t>
            </a:r>
          </a:p>
        </p:txBody>
      </p:sp>
      <p:sp>
        <p:nvSpPr>
          <p:cNvPr id="3" name="Picture Placeholder 2">
            <a:extLst>
              <a:ext uri="{FF2B5EF4-FFF2-40B4-BE49-F238E27FC236}">
                <a16:creationId xmlns:a16="http://schemas.microsoft.com/office/drawing/2014/main" id="{EB07D190-CF74-B844-A982-91FCF49DC8C3}"/>
              </a:ext>
            </a:extLst>
          </p:cNvPr>
          <p:cNvSpPr>
            <a:spLocks noGrp="1"/>
          </p:cNvSpPr>
          <p:nvPr>
            <p:ph type="pic" idx="1"/>
          </p:nvPr>
        </p:nvSpPr>
        <p:spPr>
          <a:xfrm>
            <a:off x="5183188" y="1795183"/>
            <a:ext cx="7008812" cy="40420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7085F7-8CAA-3F44-9671-086505839152}"/>
              </a:ext>
            </a:extLst>
          </p:cNvPr>
          <p:cNvSpPr>
            <a:spLocks noGrp="1"/>
          </p:cNvSpPr>
          <p:nvPr>
            <p:ph type="body" sz="half" idx="2" hasCustomPrompt="1"/>
          </p:nvPr>
        </p:nvSpPr>
        <p:spPr>
          <a:xfrm>
            <a:off x="839788" y="3240911"/>
            <a:ext cx="3932237" cy="2596336"/>
          </a:xfrm>
          <a:solidFill>
            <a:schemeClr val="accent3"/>
          </a:solidFill>
        </p:spPr>
        <p:txBody>
          <a:bodyPr lIns="274320" tIns="274320" rIns="274320" bIns="274320">
            <a:normAutofit/>
          </a:bodyPr>
          <a:lstStyle>
            <a:lvl1pPr marL="0" marR="0" indent="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None/>
              <a:tabLst/>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KEY FACTS: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p:txBody>
      </p:sp>
      <p:sp>
        <p:nvSpPr>
          <p:cNvPr id="8" name="Slide Number Placeholder 5">
            <a:extLst>
              <a:ext uri="{FF2B5EF4-FFF2-40B4-BE49-F238E27FC236}">
                <a16:creationId xmlns:a16="http://schemas.microsoft.com/office/drawing/2014/main" id="{5913A5F3-7CED-C846-B41D-973936477F3B}"/>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11" name="Text Placeholder 3">
            <a:extLst>
              <a:ext uri="{FF2B5EF4-FFF2-40B4-BE49-F238E27FC236}">
                <a16:creationId xmlns:a16="http://schemas.microsoft.com/office/drawing/2014/main" id="{33F9FD3B-8008-334A-BEAC-8AE6E04C4FF8}"/>
              </a:ext>
            </a:extLst>
          </p:cNvPr>
          <p:cNvSpPr>
            <a:spLocks noGrp="1"/>
          </p:cNvSpPr>
          <p:nvPr>
            <p:ph type="body" sz="half" idx="10"/>
          </p:nvPr>
        </p:nvSpPr>
        <p:spPr>
          <a:xfrm>
            <a:off x="839788" y="1838587"/>
            <a:ext cx="3932237" cy="11245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05511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bout Us (Stats Top)">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F83E467E-F842-154F-90DA-4F5499E0996E}"/>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2" name="Rectangle 1">
            <a:extLst>
              <a:ext uri="{FF2B5EF4-FFF2-40B4-BE49-F238E27FC236}">
                <a16:creationId xmlns:a16="http://schemas.microsoft.com/office/drawing/2014/main" id="{4B235323-E899-4D4E-9A35-1661F6049DAD}"/>
              </a:ext>
            </a:extLst>
          </p:cNvPr>
          <p:cNvSpPr/>
          <p:nvPr userDrawn="1"/>
        </p:nvSpPr>
        <p:spPr>
          <a:xfrm>
            <a:off x="846881" y="4167611"/>
            <a:ext cx="10498238" cy="1274195"/>
          </a:xfrm>
          <a:prstGeom prst="rect">
            <a:avLst/>
          </a:prstGeom>
        </p:spPr>
        <p:txBody>
          <a:bodyPr wrap="square">
            <a:spAutoFit/>
          </a:bodyPr>
          <a:lstStyle/>
          <a:p>
            <a:pPr>
              <a:lnSpc>
                <a:spcPct val="120000"/>
              </a:lnSpc>
            </a:pPr>
            <a:r>
              <a:rPr lang="en-US" sz="1600" dirty="0"/>
              <a:t>Best Best &amp; Krieger serves as a trusted partner and strategist to public and private sector clients across the nation. With offices spanning from coast to coast, the firm’s attorneys provide innovative legal solutions and cost-effective representation, working to protect and advance clients’ interests at every turn. BB&amp;K is recognized for decades of groundbreaking successes, loyal service, and a culture of inclusion and respect. </a:t>
            </a:r>
          </a:p>
        </p:txBody>
      </p:sp>
      <p:sp>
        <p:nvSpPr>
          <p:cNvPr id="11" name="Rectangle 10">
            <a:extLst>
              <a:ext uri="{FF2B5EF4-FFF2-40B4-BE49-F238E27FC236}">
                <a16:creationId xmlns:a16="http://schemas.microsoft.com/office/drawing/2014/main" id="{BD9B959E-7574-F148-B00A-FE6BE718E554}"/>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3D383432-32EE-134A-A7A0-345BD279495F}"/>
              </a:ext>
            </a:extLst>
          </p:cNvPr>
          <p:cNvSpPr txBox="1">
            <a:spLocks/>
          </p:cNvSpPr>
          <p:nvPr userDrawn="1"/>
        </p:nvSpPr>
        <p:spPr>
          <a:xfrm>
            <a:off x="838200" y="476182"/>
            <a:ext cx="8780362" cy="6709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r>
              <a:rPr lang="en-US" dirty="0"/>
              <a:t>About Us</a:t>
            </a:r>
          </a:p>
        </p:txBody>
      </p:sp>
      <p:grpSp>
        <p:nvGrpSpPr>
          <p:cNvPr id="4" name="Group 3">
            <a:extLst>
              <a:ext uri="{FF2B5EF4-FFF2-40B4-BE49-F238E27FC236}">
                <a16:creationId xmlns:a16="http://schemas.microsoft.com/office/drawing/2014/main" id="{9E8EB70A-D5C8-9D44-A0B1-9F598C31002F}"/>
              </a:ext>
            </a:extLst>
          </p:cNvPr>
          <p:cNvGrpSpPr/>
          <p:nvPr userDrawn="1"/>
        </p:nvGrpSpPr>
        <p:grpSpPr>
          <a:xfrm>
            <a:off x="0" y="1450940"/>
            <a:ext cx="12192000" cy="2041575"/>
            <a:chOff x="0" y="4259484"/>
            <a:chExt cx="12192000" cy="2041575"/>
          </a:xfrm>
        </p:grpSpPr>
        <p:pic>
          <p:nvPicPr>
            <p:cNvPr id="5" name="Picture 4">
              <a:extLst>
                <a:ext uri="{FF2B5EF4-FFF2-40B4-BE49-F238E27FC236}">
                  <a16:creationId xmlns:a16="http://schemas.microsoft.com/office/drawing/2014/main" id="{66B01873-E966-1A47-88D4-C301121B0788}"/>
                </a:ext>
              </a:extLst>
            </p:cNvPr>
            <p:cNvPicPr>
              <a:picLocks noChangeAspect="1"/>
            </p:cNvPicPr>
            <p:nvPr userDrawn="1"/>
          </p:nvPicPr>
          <p:blipFill rotWithShape="1">
            <a:blip r:embed="rId2"/>
            <a:srcRect t="25593" b="18138"/>
            <a:stretch/>
          </p:blipFill>
          <p:spPr>
            <a:xfrm>
              <a:off x="0" y="4259484"/>
              <a:ext cx="12192000" cy="2041575"/>
            </a:xfrm>
            <a:prstGeom prst="rect">
              <a:avLst/>
            </a:prstGeom>
          </p:spPr>
        </p:pic>
        <p:sp>
          <p:nvSpPr>
            <p:cNvPr id="9" name="Title 1">
              <a:extLst>
                <a:ext uri="{FF2B5EF4-FFF2-40B4-BE49-F238E27FC236}">
                  <a16:creationId xmlns:a16="http://schemas.microsoft.com/office/drawing/2014/main" id="{02D6F3F9-9DE8-064E-A00B-E54E1E3F6207}"/>
                </a:ext>
              </a:extLst>
            </p:cNvPr>
            <p:cNvSpPr txBox="1">
              <a:spLocks/>
            </p:cNvSpPr>
            <p:nvPr userDrawn="1"/>
          </p:nvSpPr>
          <p:spPr>
            <a:xfrm>
              <a:off x="2505950" y="4908388"/>
              <a:ext cx="1263802"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dirty="0">
                  <a:solidFill>
                    <a:schemeClr val="accent3"/>
                  </a:solidFill>
                  <a:effectLst/>
                </a:rPr>
                <a:t>12</a:t>
              </a:r>
            </a:p>
          </p:txBody>
        </p:sp>
        <p:sp>
          <p:nvSpPr>
            <p:cNvPr id="3" name="Rectangle 2">
              <a:extLst>
                <a:ext uri="{FF2B5EF4-FFF2-40B4-BE49-F238E27FC236}">
                  <a16:creationId xmlns:a16="http://schemas.microsoft.com/office/drawing/2014/main" id="{2E79A6DD-913E-A44C-AACF-F07F9AC0A213}"/>
                </a:ext>
              </a:extLst>
            </p:cNvPr>
            <p:cNvSpPr/>
            <p:nvPr userDrawn="1"/>
          </p:nvSpPr>
          <p:spPr>
            <a:xfrm>
              <a:off x="2552250" y="5567228"/>
              <a:ext cx="1263802" cy="270825"/>
            </a:xfrm>
            <a:prstGeom prst="rect">
              <a:avLst/>
            </a:prstGeom>
          </p:spPr>
          <p:txBody>
            <a:bodyPr wrap="square">
              <a:spAutoFit/>
            </a:bodyPr>
            <a:lstStyle/>
            <a:p>
              <a:pPr lvl="0" algn="ctr"/>
              <a:r>
                <a:rPr lang="en-US" sz="1100" b="1" dirty="0">
                  <a:solidFill>
                    <a:schemeClr val="bg1"/>
                  </a:solidFill>
                </a:rPr>
                <a:t>OFFICES</a:t>
              </a:r>
            </a:p>
          </p:txBody>
        </p:sp>
        <p:sp>
          <p:nvSpPr>
            <p:cNvPr id="13" name="Title 1">
              <a:extLst>
                <a:ext uri="{FF2B5EF4-FFF2-40B4-BE49-F238E27FC236}">
                  <a16:creationId xmlns:a16="http://schemas.microsoft.com/office/drawing/2014/main" id="{7B8EE50F-1A60-C249-902D-428CAC3188CF}"/>
                </a:ext>
              </a:extLst>
            </p:cNvPr>
            <p:cNvSpPr txBox="1">
              <a:spLocks/>
            </p:cNvSpPr>
            <p:nvPr userDrawn="1"/>
          </p:nvSpPr>
          <p:spPr>
            <a:xfrm>
              <a:off x="5120429" y="4908388"/>
              <a:ext cx="1381478"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dirty="0">
                  <a:solidFill>
                    <a:schemeClr val="accent3"/>
                  </a:solidFill>
                  <a:effectLst/>
                </a:rPr>
                <a:t>250</a:t>
              </a:r>
            </a:p>
          </p:txBody>
        </p:sp>
        <p:sp>
          <p:nvSpPr>
            <p:cNvPr id="15" name="Rectangle 14">
              <a:extLst>
                <a:ext uri="{FF2B5EF4-FFF2-40B4-BE49-F238E27FC236}">
                  <a16:creationId xmlns:a16="http://schemas.microsoft.com/office/drawing/2014/main" id="{2B82AD0E-11AC-D04E-896D-F31D112EAF53}"/>
                </a:ext>
              </a:extLst>
            </p:cNvPr>
            <p:cNvSpPr/>
            <p:nvPr userDrawn="1"/>
          </p:nvSpPr>
          <p:spPr>
            <a:xfrm>
              <a:off x="5184090" y="5576443"/>
              <a:ext cx="1254157" cy="261610"/>
            </a:xfrm>
            <a:prstGeom prst="rect">
              <a:avLst/>
            </a:prstGeom>
          </p:spPr>
          <p:txBody>
            <a:bodyPr wrap="square">
              <a:spAutoFit/>
            </a:bodyPr>
            <a:lstStyle/>
            <a:p>
              <a:pPr lvl="0" algn="ctr"/>
              <a:r>
                <a:rPr lang="en-US" sz="1100" b="1" dirty="0">
                  <a:solidFill>
                    <a:schemeClr val="bg1"/>
                  </a:solidFill>
                </a:rPr>
                <a:t>ATTORNEYS</a:t>
              </a:r>
            </a:p>
          </p:txBody>
        </p:sp>
        <p:sp>
          <p:nvSpPr>
            <p:cNvPr id="18" name="Title 1">
              <a:extLst>
                <a:ext uri="{FF2B5EF4-FFF2-40B4-BE49-F238E27FC236}">
                  <a16:creationId xmlns:a16="http://schemas.microsoft.com/office/drawing/2014/main" id="{323BEBEA-F905-AB47-BB73-A53192B2309A}"/>
                </a:ext>
              </a:extLst>
            </p:cNvPr>
            <p:cNvSpPr txBox="1">
              <a:spLocks/>
            </p:cNvSpPr>
            <p:nvPr userDrawn="1"/>
          </p:nvSpPr>
          <p:spPr>
            <a:xfrm>
              <a:off x="7915704" y="4908388"/>
              <a:ext cx="1782502"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dirty="0">
                  <a:solidFill>
                    <a:schemeClr val="accent3"/>
                  </a:solidFill>
                  <a:effectLst/>
                </a:rPr>
                <a:t>130+</a:t>
              </a:r>
            </a:p>
          </p:txBody>
        </p:sp>
        <p:sp>
          <p:nvSpPr>
            <p:cNvPr id="19" name="Rectangle 18">
              <a:extLst>
                <a:ext uri="{FF2B5EF4-FFF2-40B4-BE49-F238E27FC236}">
                  <a16:creationId xmlns:a16="http://schemas.microsoft.com/office/drawing/2014/main" id="{6CA4D4E1-EDE5-8B47-B54A-3657F6B529CE}"/>
                </a:ext>
              </a:extLst>
            </p:cNvPr>
            <p:cNvSpPr/>
            <p:nvPr userDrawn="1"/>
          </p:nvSpPr>
          <p:spPr>
            <a:xfrm>
              <a:off x="8010965" y="5576443"/>
              <a:ext cx="1594644" cy="261610"/>
            </a:xfrm>
            <a:prstGeom prst="rect">
              <a:avLst/>
            </a:prstGeom>
          </p:spPr>
          <p:txBody>
            <a:bodyPr wrap="square">
              <a:spAutoFit/>
            </a:bodyPr>
            <a:lstStyle/>
            <a:p>
              <a:pPr lvl="0" algn="ctr"/>
              <a:r>
                <a:rPr lang="en-US" sz="1100" b="1" dirty="0">
                  <a:solidFill>
                    <a:schemeClr val="bg1"/>
                  </a:solidFill>
                </a:rPr>
                <a:t>YEARS OF SERVICE</a:t>
              </a:r>
            </a:p>
          </p:txBody>
        </p:sp>
      </p:grpSp>
      <p:pic>
        <p:nvPicPr>
          <p:cNvPr id="7" name="BBKLogo 1">
            <a:extLst>
              <a:ext uri="{FF2B5EF4-FFF2-40B4-BE49-F238E27FC236}">
                <a16:creationId xmlns:a16="http://schemas.microsoft.com/office/drawing/2014/main" id="{34795017-B962-A1BD-163A-0C2A6D559F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5717" y="432651"/>
            <a:ext cx="1988885" cy="779602"/>
          </a:xfrm>
          <a:prstGeom prst="rect">
            <a:avLst/>
          </a:prstGeom>
        </p:spPr>
      </p:pic>
    </p:spTree>
    <p:extLst>
      <p:ext uri="{BB962C8B-B14F-4D97-AF65-F5344CB8AC3E}">
        <p14:creationId xmlns:p14="http://schemas.microsoft.com/office/powerpoint/2010/main" val="651113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0E935CB-947B-5446-808F-B3996CEE5461}"/>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Tree>
    <p:extLst>
      <p:ext uri="{BB962C8B-B14F-4D97-AF65-F5344CB8AC3E}">
        <p14:creationId xmlns:p14="http://schemas.microsoft.com/office/powerpoint/2010/main" val="565750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B75DB80-C8D4-AB8F-AEB5-2C38A2943BB4}"/>
              </a:ext>
            </a:extLst>
          </p:cNvPr>
          <p:cNvSpPr>
            <a:spLocks noGrp="1"/>
          </p:cNvSpPr>
          <p:nvPr>
            <p:ph type="body" sz="quarter" idx="11" hasCustomPrompt="1"/>
          </p:nvPr>
        </p:nvSpPr>
        <p:spPr>
          <a:xfrm>
            <a:off x="0" y="2243138"/>
            <a:ext cx="12095163" cy="827087"/>
          </a:xfrm>
        </p:spPr>
        <p:txBody>
          <a:bodyPr>
            <a:normAutofit/>
          </a:bodyPr>
          <a:lstStyle>
            <a:lvl1pPr marL="0" indent="0" algn="ctr">
              <a:buNone/>
              <a:defRPr lang="en-US" sz="3200" kern="1200" baseline="0" dirty="0">
                <a:solidFill>
                  <a:schemeClr val="accent3"/>
                </a:solidFill>
                <a:latin typeface="+mn-lt"/>
                <a:ea typeface="+mn-ea"/>
                <a:cs typeface="+mn-cs"/>
              </a:defRPr>
            </a:lvl1pPr>
          </a:lstStyle>
          <a:p>
            <a:pPr lvl="0"/>
            <a:r>
              <a:rPr lang="en-US" sz="3200" kern="1200" baseline="0" dirty="0">
                <a:solidFill>
                  <a:schemeClr val="accent3"/>
                </a:solidFill>
                <a:latin typeface="+mn-lt"/>
                <a:ea typeface="+mn-ea"/>
                <a:cs typeface="+mn-cs"/>
              </a:rPr>
              <a:t>Enter Slide Subtitle Here</a:t>
            </a:r>
            <a:endParaRPr lang="en-US" dirty="0"/>
          </a:p>
        </p:txBody>
      </p:sp>
      <p:sp>
        <p:nvSpPr>
          <p:cNvPr id="8" name="Title 1">
            <a:extLst>
              <a:ext uri="{FF2B5EF4-FFF2-40B4-BE49-F238E27FC236}">
                <a16:creationId xmlns:a16="http://schemas.microsoft.com/office/drawing/2014/main" id="{830B4BAC-E755-1641-8C9C-35F61AF4BE68}"/>
              </a:ext>
            </a:extLst>
          </p:cNvPr>
          <p:cNvSpPr>
            <a:spLocks noGrp="1"/>
          </p:cNvSpPr>
          <p:nvPr>
            <p:ph type="title" hasCustomPrompt="1"/>
          </p:nvPr>
        </p:nvSpPr>
        <p:spPr>
          <a:xfrm>
            <a:off x="0" y="3086165"/>
            <a:ext cx="12192000" cy="675291"/>
          </a:xfrm>
        </p:spPr>
        <p:txBody>
          <a:bodyPr anchor="b">
            <a:normAutofit/>
          </a:bodyPr>
          <a:lstStyle>
            <a:lvl1pPr algn="ctr">
              <a:lnSpc>
                <a:spcPct val="150000"/>
              </a:lnSpc>
              <a:defRPr sz="3200" baseline="0">
                <a:solidFill>
                  <a:schemeClr val="bg1"/>
                </a:solidFill>
              </a:defRPr>
            </a:lvl1pPr>
          </a:lstStyle>
          <a:p>
            <a:r>
              <a:rPr lang="en-US" sz="3600" dirty="0"/>
              <a:t>Presenter Name</a:t>
            </a:r>
          </a:p>
        </p:txBody>
      </p:sp>
      <p:sp>
        <p:nvSpPr>
          <p:cNvPr id="3" name="Text Placeholder 2">
            <a:extLst>
              <a:ext uri="{FF2B5EF4-FFF2-40B4-BE49-F238E27FC236}">
                <a16:creationId xmlns:a16="http://schemas.microsoft.com/office/drawing/2014/main" id="{3BBFA0E2-07A4-E044-ADA3-8D3A2F8994BF}"/>
              </a:ext>
            </a:extLst>
          </p:cNvPr>
          <p:cNvSpPr>
            <a:spLocks noGrp="1"/>
          </p:cNvSpPr>
          <p:nvPr>
            <p:ph type="body" sz="quarter" idx="10" hasCustomPrompt="1"/>
          </p:nvPr>
        </p:nvSpPr>
        <p:spPr>
          <a:xfrm>
            <a:off x="0" y="3761456"/>
            <a:ext cx="12192000" cy="660350"/>
          </a:xfrm>
        </p:spPr>
        <p:txBody>
          <a:bodyPr>
            <a:normAutofit/>
          </a:bodyPr>
          <a:lstStyle>
            <a:lvl1pPr marL="0" indent="0" algn="ctr">
              <a:buNone/>
              <a:defRPr sz="1800">
                <a:solidFill>
                  <a:schemeClr val="bg1"/>
                </a:solidFill>
              </a:defRPr>
            </a:lvl1pPr>
          </a:lstStyle>
          <a:p>
            <a:r>
              <a:rPr lang="en-US" sz="2400" dirty="0"/>
              <a:t>Presenter Phone  |  Presenter Email</a:t>
            </a:r>
          </a:p>
        </p:txBody>
      </p:sp>
      <p:sp>
        <p:nvSpPr>
          <p:cNvPr id="10" name="URL 1">
            <a:extLst>
              <a:ext uri="{FF2B5EF4-FFF2-40B4-BE49-F238E27FC236}">
                <a16:creationId xmlns:a16="http://schemas.microsoft.com/office/drawing/2014/main" id="{E90F9831-56CD-3A45-B559-5CE9539EB724}"/>
              </a:ext>
            </a:extLst>
          </p:cNvPr>
          <p:cNvSpPr txBox="1">
            <a:spLocks/>
          </p:cNvSpPr>
          <p:nvPr userDrawn="1"/>
        </p:nvSpPr>
        <p:spPr>
          <a:xfrm>
            <a:off x="537803" y="6224362"/>
            <a:ext cx="1229277"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BBKLAW.COM</a:t>
            </a:r>
          </a:p>
        </p:txBody>
      </p:sp>
      <p:sp>
        <p:nvSpPr>
          <p:cNvPr id="12" name="Footer 1">
            <a:extLst>
              <a:ext uri="{FF2B5EF4-FFF2-40B4-BE49-F238E27FC236}">
                <a16:creationId xmlns:a16="http://schemas.microsoft.com/office/drawing/2014/main" id="{CB25225B-F0ED-D244-9817-738535D34278}"/>
              </a:ext>
            </a:extLst>
          </p:cNvPr>
          <p:cNvSpPr txBox="1">
            <a:spLocks/>
          </p:cNvSpPr>
          <p:nvPr userDrawn="1"/>
        </p:nvSpPr>
        <p:spPr>
          <a:xfrm>
            <a:off x="9090404" y="6224362"/>
            <a:ext cx="2599375"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200" b="0" i="0" kern="1200" baseline="0">
                <a:solidFill>
                  <a:schemeClr val="bg1">
                    <a:lumMod val="50000"/>
                  </a:schemeClr>
                </a:solidFill>
                <a:effectLst/>
                <a:latin typeface="+mn-lt"/>
                <a:ea typeface="+mn-ea"/>
                <a:cs typeface="+mn-cs"/>
              </a:rPr>
              <a:t>© 2025 Best Best &amp; Krieger LLP</a:t>
            </a:r>
            <a:endParaRPr lang="en-US" sz="700" i="0" dirty="0">
              <a:solidFill>
                <a:schemeClr val="bg1">
                  <a:lumMod val="50000"/>
                </a:schemeClr>
              </a:solidFill>
            </a:endParaRPr>
          </a:p>
        </p:txBody>
      </p:sp>
      <p:sp>
        <p:nvSpPr>
          <p:cNvPr id="19" name="Disclaimer 1">
            <a:extLst>
              <a:ext uri="{FF2B5EF4-FFF2-40B4-BE49-F238E27FC236}">
                <a16:creationId xmlns:a16="http://schemas.microsoft.com/office/drawing/2014/main" id="{4B7F6383-4DCB-5F43-A701-5C13E04105E7}"/>
              </a:ext>
            </a:extLst>
          </p:cNvPr>
          <p:cNvSpPr txBox="1">
            <a:spLocks/>
          </p:cNvSpPr>
          <p:nvPr userDrawn="1"/>
        </p:nvSpPr>
        <p:spPr>
          <a:xfrm>
            <a:off x="3767201" y="5203528"/>
            <a:ext cx="4657595" cy="72096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200" b="0" i="0" kern="1200" baseline="0" dirty="0">
                <a:solidFill>
                  <a:schemeClr val="bg1">
                    <a:lumMod val="50000"/>
                  </a:schemeClr>
                </a:solidFill>
                <a:effectLst/>
                <a:latin typeface="+mn-lt"/>
                <a:ea typeface="+mn-ea"/>
                <a:cs typeface="+mn-cs"/>
              </a:rPr>
              <a:t>DISCLAIMER: BBK presentations and webinars are not intended as legal advice. Additional facts, facts specific to your situation or future developments may affect subjects contained herein. Seek the advice of an attorney before acting or relying upon any information herein. Audio or video recording of presentation and webinar content is prohibited without express prior consent.</a:t>
            </a:r>
            <a:endParaRPr lang="en-US" sz="700" i="0" dirty="0">
              <a:solidFill>
                <a:schemeClr val="bg1">
                  <a:lumMod val="50000"/>
                </a:schemeClr>
              </a:solidFill>
            </a:endParaRPr>
          </a:p>
        </p:txBody>
      </p:sp>
      <p:pic>
        <p:nvPicPr>
          <p:cNvPr id="4" name="BBKLogo">
            <a:extLst>
              <a:ext uri="{FF2B5EF4-FFF2-40B4-BE49-F238E27FC236}">
                <a16:creationId xmlns:a16="http://schemas.microsoft.com/office/drawing/2014/main" id="{CFA508BC-CCD0-7B5B-4298-82A2BF948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5626" y="456779"/>
            <a:ext cx="3060744" cy="1199749"/>
          </a:xfrm>
          <a:prstGeom prst="rect">
            <a:avLst/>
          </a:prstGeom>
        </p:spPr>
      </p:pic>
    </p:spTree>
    <p:extLst>
      <p:ext uri="{BB962C8B-B14F-4D97-AF65-F5344CB8AC3E}">
        <p14:creationId xmlns:p14="http://schemas.microsoft.com/office/powerpoint/2010/main" val="335752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05BE-D158-3148-B3C5-498C6E7AA442}"/>
              </a:ext>
            </a:extLst>
          </p:cNvPr>
          <p:cNvSpPr>
            <a:spLocks noGrp="1"/>
          </p:cNvSpPr>
          <p:nvPr>
            <p:ph type="title" hasCustomPrompt="1"/>
          </p:nvPr>
        </p:nvSpPr>
        <p:spPr>
          <a:xfrm>
            <a:off x="838200" y="486966"/>
            <a:ext cx="8780362" cy="670973"/>
          </a:xfrm>
        </p:spPr>
        <p:txBody>
          <a:bodyPr/>
          <a:lstStyle/>
          <a:p>
            <a:r>
              <a:rPr lang="en-US" dirty="0"/>
              <a:t>Agenda</a:t>
            </a:r>
          </a:p>
        </p:txBody>
      </p:sp>
      <p:sp>
        <p:nvSpPr>
          <p:cNvPr id="3" name="Content Placeholder 2">
            <a:extLst>
              <a:ext uri="{FF2B5EF4-FFF2-40B4-BE49-F238E27FC236}">
                <a16:creationId xmlns:a16="http://schemas.microsoft.com/office/drawing/2014/main" id="{2914A16B-6CB5-DA41-A4B2-9DEB4001E7AC}"/>
              </a:ext>
            </a:extLst>
          </p:cNvPr>
          <p:cNvSpPr>
            <a:spLocks noGrp="1"/>
          </p:cNvSpPr>
          <p:nvPr>
            <p:ph idx="1"/>
          </p:nvPr>
        </p:nvSpPr>
        <p:spPr>
          <a:xfrm>
            <a:off x="838200" y="1743941"/>
            <a:ext cx="10515600" cy="4058343"/>
          </a:xfrm>
        </p:spPr>
        <p:txBody>
          <a:bodyPr/>
          <a:lstStyle>
            <a:lvl1pPr marL="457200" indent="-457200">
              <a:buFont typeface="+mj-lt"/>
              <a:buAutoNum type="arabicPeriod"/>
              <a:defRPr/>
            </a:lvl1pPr>
            <a:lvl2pPr marL="914400" indent="-457200">
              <a:buFont typeface="+mj-lt"/>
              <a:buAutoNum type="arabicPeriod"/>
              <a:defRPr/>
            </a:lvl2pPr>
            <a:lvl3pPr marL="1257300" indent="-3429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8" name="Rectangle 7">
            <a:extLst>
              <a:ext uri="{FF2B5EF4-FFF2-40B4-BE49-F238E27FC236}">
                <a16:creationId xmlns:a16="http://schemas.microsoft.com/office/drawing/2014/main" id="{476D0D16-69BF-3A4B-BA75-2644B8D748E5}"/>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712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05BE-D158-3148-B3C5-498C6E7AA442}"/>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914A16B-6CB5-DA41-A4B2-9DEB4001E7AC}"/>
              </a:ext>
            </a:extLst>
          </p:cNvPr>
          <p:cNvSpPr>
            <a:spLocks noGrp="1"/>
          </p:cNvSpPr>
          <p:nvPr>
            <p:ph idx="1"/>
          </p:nvPr>
        </p:nvSpPr>
        <p:spPr>
          <a:xfrm>
            <a:off x="838200" y="1743941"/>
            <a:ext cx="10515600" cy="4058343"/>
          </a:xfrm>
        </p:spPr>
        <p:txBody>
          <a:bodyPr/>
          <a:lstStyle>
            <a:lvl2pPr marL="685800" indent="-228600">
              <a:buFont typeface="Wingdings" pitchFamily="2" charset="2"/>
              <a:buChar char="§"/>
              <a:defRPr/>
            </a:lvl2pPr>
            <a:lvl3pPr marL="1143000" indent="-228600">
              <a:buFont typeface="Wingdings" pitchFamily="2" charset="2"/>
              <a:buChar char="Ø"/>
              <a:defRPr/>
            </a:lvl3pPr>
            <a:lvl4pPr marL="1600200" indent="-228600">
              <a:buFont typeface="Wingdings" pitchFamily="2" charset="2"/>
              <a:buChar char="v"/>
              <a:defRPr/>
            </a:lvl4pPr>
            <a:lvl5pPr marL="20574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8" name="Rectangle 7">
            <a:extLst>
              <a:ext uri="{FF2B5EF4-FFF2-40B4-BE49-F238E27FC236}">
                <a16:creationId xmlns:a16="http://schemas.microsoft.com/office/drawing/2014/main" id="{476D0D16-69BF-3A4B-BA75-2644B8D748E5}"/>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5449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resenter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5241851" y="2030387"/>
            <a:ext cx="6097890"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5241851" y="2894660"/>
            <a:ext cx="6097890"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5241851" y="3317193"/>
            <a:ext cx="6097890" cy="949734"/>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5239896" y="4343319"/>
            <a:ext cx="6113903"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dirty="0"/>
              <a:t>Presenter</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Picture Placeholder 5">
            <a:extLst>
              <a:ext uri="{FF2B5EF4-FFF2-40B4-BE49-F238E27FC236}">
                <a16:creationId xmlns:a16="http://schemas.microsoft.com/office/drawing/2014/main" id="{AF928E99-8C98-364C-B316-C39F63DD82B4}"/>
              </a:ext>
            </a:extLst>
          </p:cNvPr>
          <p:cNvSpPr>
            <a:spLocks noGrp="1"/>
          </p:cNvSpPr>
          <p:nvPr>
            <p:ph type="pic" sz="quarter" idx="13"/>
          </p:nvPr>
        </p:nvSpPr>
        <p:spPr>
          <a:xfrm>
            <a:off x="838200" y="1759858"/>
            <a:ext cx="4020878" cy="4005941"/>
          </a:xfrm>
        </p:spPr>
      </p:sp>
    </p:spTree>
    <p:extLst>
      <p:ext uri="{BB962C8B-B14F-4D97-AF65-F5344CB8AC3E}">
        <p14:creationId xmlns:p14="http://schemas.microsoft.com/office/powerpoint/2010/main" val="3570221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resenters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3222586" y="2131987"/>
            <a:ext cx="2657353"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3222586" y="2996260"/>
            <a:ext cx="2657353"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3222586" y="3418793"/>
            <a:ext cx="2657353" cy="949734"/>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13" name="Picture Placeholder 5">
            <a:extLst>
              <a:ext uri="{FF2B5EF4-FFF2-40B4-BE49-F238E27FC236}">
                <a16:creationId xmlns:a16="http://schemas.microsoft.com/office/drawing/2014/main" id="{48CA2522-01A4-A34F-BE74-C4B2E8415F79}"/>
              </a:ext>
            </a:extLst>
          </p:cNvPr>
          <p:cNvSpPr>
            <a:spLocks noGrp="1" noChangeAspect="1"/>
          </p:cNvSpPr>
          <p:nvPr>
            <p:ph type="pic" sz="quarter" idx="13"/>
          </p:nvPr>
        </p:nvSpPr>
        <p:spPr>
          <a:xfrm>
            <a:off x="838200" y="2131987"/>
            <a:ext cx="2240666" cy="2236540"/>
          </a:xfrm>
          <a:noFill/>
          <a:ln>
            <a:noFill/>
          </a:ln>
        </p:spPr>
        <p:txBody>
          <a:bodyPr/>
          <a:lstStyle/>
          <a:p>
            <a:r>
              <a:rPr lang="en-US"/>
              <a:t>Click icon to add picture</a:t>
            </a:r>
            <a:endParaRPr lang="en-US" dirty="0"/>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750013" y="4444919"/>
            <a:ext cx="5129927"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17" name="Content Placeholder 2">
            <a:extLst>
              <a:ext uri="{FF2B5EF4-FFF2-40B4-BE49-F238E27FC236}">
                <a16:creationId xmlns:a16="http://schemas.microsoft.com/office/drawing/2014/main" id="{1019FBFD-716C-AB48-8901-7F00063E7DAF}"/>
              </a:ext>
            </a:extLst>
          </p:cNvPr>
          <p:cNvSpPr>
            <a:spLocks noGrp="1"/>
          </p:cNvSpPr>
          <p:nvPr>
            <p:ph idx="15" hasCustomPrompt="1"/>
          </p:nvPr>
        </p:nvSpPr>
        <p:spPr>
          <a:xfrm>
            <a:off x="8696445" y="2131987"/>
            <a:ext cx="2657353"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18" name="Content Placeholder 2">
            <a:extLst>
              <a:ext uri="{FF2B5EF4-FFF2-40B4-BE49-F238E27FC236}">
                <a16:creationId xmlns:a16="http://schemas.microsoft.com/office/drawing/2014/main" id="{998B00EC-90A2-8F4E-8EDC-8650E4DFDE85}"/>
              </a:ext>
            </a:extLst>
          </p:cNvPr>
          <p:cNvSpPr>
            <a:spLocks noGrp="1"/>
          </p:cNvSpPr>
          <p:nvPr>
            <p:ph idx="16" hasCustomPrompt="1"/>
          </p:nvPr>
        </p:nvSpPr>
        <p:spPr>
          <a:xfrm>
            <a:off x="8696445" y="2996260"/>
            <a:ext cx="2657353"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9" name="Content Placeholder 2">
            <a:extLst>
              <a:ext uri="{FF2B5EF4-FFF2-40B4-BE49-F238E27FC236}">
                <a16:creationId xmlns:a16="http://schemas.microsoft.com/office/drawing/2014/main" id="{5090BF8E-0979-8647-8544-C0F1CB866260}"/>
              </a:ext>
            </a:extLst>
          </p:cNvPr>
          <p:cNvSpPr>
            <a:spLocks noGrp="1"/>
          </p:cNvSpPr>
          <p:nvPr>
            <p:ph idx="17" hasCustomPrompt="1"/>
          </p:nvPr>
        </p:nvSpPr>
        <p:spPr>
          <a:xfrm>
            <a:off x="8696445" y="3418793"/>
            <a:ext cx="2657353" cy="949734"/>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20" name="Picture Placeholder 5">
            <a:extLst>
              <a:ext uri="{FF2B5EF4-FFF2-40B4-BE49-F238E27FC236}">
                <a16:creationId xmlns:a16="http://schemas.microsoft.com/office/drawing/2014/main" id="{1BEB7A4D-8886-244E-B527-B7EEE638930D}"/>
              </a:ext>
            </a:extLst>
          </p:cNvPr>
          <p:cNvSpPr>
            <a:spLocks noGrp="1" noChangeAspect="1"/>
          </p:cNvSpPr>
          <p:nvPr>
            <p:ph type="pic" sz="quarter" idx="18"/>
          </p:nvPr>
        </p:nvSpPr>
        <p:spPr>
          <a:xfrm>
            <a:off x="6312059" y="2131987"/>
            <a:ext cx="2240666" cy="2236540"/>
          </a:xfrm>
          <a:noFill/>
          <a:ln>
            <a:noFill/>
          </a:ln>
        </p:spPr>
        <p:txBody>
          <a:bodyPr/>
          <a:lstStyle/>
          <a:p>
            <a:r>
              <a:rPr lang="en-US"/>
              <a:t>Click icon to add picture</a:t>
            </a:r>
            <a:endParaRPr lang="en-US" dirty="0"/>
          </a:p>
        </p:txBody>
      </p:sp>
      <p:sp>
        <p:nvSpPr>
          <p:cNvPr id="21" name="Content Placeholder 2">
            <a:extLst>
              <a:ext uri="{FF2B5EF4-FFF2-40B4-BE49-F238E27FC236}">
                <a16:creationId xmlns:a16="http://schemas.microsoft.com/office/drawing/2014/main" id="{7F9C9D86-2BCE-1346-B408-FCE6D75491A9}"/>
              </a:ext>
            </a:extLst>
          </p:cNvPr>
          <p:cNvSpPr>
            <a:spLocks noGrp="1"/>
          </p:cNvSpPr>
          <p:nvPr>
            <p:ph idx="19" hasCustomPrompt="1"/>
          </p:nvPr>
        </p:nvSpPr>
        <p:spPr>
          <a:xfrm>
            <a:off x="6215865" y="4444919"/>
            <a:ext cx="5137934"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dirty="0"/>
              <a:t>Presenters</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228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resenters (No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838200" y="2131987"/>
            <a:ext cx="4813515"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838200" y="3016808"/>
            <a:ext cx="4813515"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838200" y="3418793"/>
            <a:ext cx="4813515" cy="607772"/>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838200" y="4307420"/>
            <a:ext cx="4483813"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17" name="Content Placeholder 2">
            <a:extLst>
              <a:ext uri="{FF2B5EF4-FFF2-40B4-BE49-F238E27FC236}">
                <a16:creationId xmlns:a16="http://schemas.microsoft.com/office/drawing/2014/main" id="{1019FBFD-716C-AB48-8901-7F00063E7DAF}"/>
              </a:ext>
            </a:extLst>
          </p:cNvPr>
          <p:cNvSpPr>
            <a:spLocks noGrp="1"/>
          </p:cNvSpPr>
          <p:nvPr>
            <p:ph idx="15" hasCustomPrompt="1"/>
          </p:nvPr>
        </p:nvSpPr>
        <p:spPr>
          <a:xfrm>
            <a:off x="6531517" y="2131987"/>
            <a:ext cx="5041739"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18" name="Content Placeholder 2">
            <a:extLst>
              <a:ext uri="{FF2B5EF4-FFF2-40B4-BE49-F238E27FC236}">
                <a16:creationId xmlns:a16="http://schemas.microsoft.com/office/drawing/2014/main" id="{998B00EC-90A2-8F4E-8EDC-8650E4DFDE85}"/>
              </a:ext>
            </a:extLst>
          </p:cNvPr>
          <p:cNvSpPr>
            <a:spLocks noGrp="1"/>
          </p:cNvSpPr>
          <p:nvPr>
            <p:ph idx="16" hasCustomPrompt="1"/>
          </p:nvPr>
        </p:nvSpPr>
        <p:spPr>
          <a:xfrm>
            <a:off x="6531517" y="3016808"/>
            <a:ext cx="5041739"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9" name="Content Placeholder 2">
            <a:extLst>
              <a:ext uri="{FF2B5EF4-FFF2-40B4-BE49-F238E27FC236}">
                <a16:creationId xmlns:a16="http://schemas.microsoft.com/office/drawing/2014/main" id="{5090BF8E-0979-8647-8544-C0F1CB866260}"/>
              </a:ext>
            </a:extLst>
          </p:cNvPr>
          <p:cNvSpPr>
            <a:spLocks noGrp="1"/>
          </p:cNvSpPr>
          <p:nvPr>
            <p:ph idx="17" hasCustomPrompt="1"/>
          </p:nvPr>
        </p:nvSpPr>
        <p:spPr>
          <a:xfrm>
            <a:off x="6531517" y="3418793"/>
            <a:ext cx="5041739" cy="607772"/>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21" name="Content Placeholder 2">
            <a:extLst>
              <a:ext uri="{FF2B5EF4-FFF2-40B4-BE49-F238E27FC236}">
                <a16:creationId xmlns:a16="http://schemas.microsoft.com/office/drawing/2014/main" id="{7F9C9D86-2BCE-1346-B408-FCE6D75491A9}"/>
              </a:ext>
            </a:extLst>
          </p:cNvPr>
          <p:cNvSpPr>
            <a:spLocks noGrp="1"/>
          </p:cNvSpPr>
          <p:nvPr>
            <p:ph idx="19" hasCustomPrompt="1"/>
          </p:nvPr>
        </p:nvSpPr>
        <p:spPr>
          <a:xfrm>
            <a:off x="6531517" y="4307420"/>
            <a:ext cx="4414161"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14" name="Rectangle 13">
            <a:extLst>
              <a:ext uri="{FF2B5EF4-FFF2-40B4-BE49-F238E27FC236}">
                <a16:creationId xmlns:a16="http://schemas.microsoft.com/office/drawing/2014/main" id="{8059AFF2-43C9-AB45-81A8-EB01484A3FD8}"/>
              </a:ext>
            </a:extLst>
          </p:cNvPr>
          <p:cNvSpPr/>
          <p:nvPr userDrawn="1"/>
        </p:nvSpPr>
        <p:spPr>
          <a:xfrm>
            <a:off x="5917792" y="2016820"/>
            <a:ext cx="18288" cy="3737953"/>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BEB79DE8-506C-0546-BD07-618157850DDA}"/>
              </a:ext>
            </a:extLst>
          </p:cNvPr>
          <p:cNvSpPr>
            <a:spLocks noGrp="1"/>
          </p:cNvSpPr>
          <p:nvPr>
            <p:ph type="title" hasCustomPrompt="1"/>
          </p:nvPr>
        </p:nvSpPr>
        <p:spPr>
          <a:xfrm>
            <a:off x="838200" y="486966"/>
            <a:ext cx="8780362" cy="670973"/>
          </a:xfrm>
        </p:spPr>
        <p:txBody>
          <a:bodyPr/>
          <a:lstStyle/>
          <a:p>
            <a:r>
              <a:rPr lang="en-US" dirty="0"/>
              <a:t>Presenters</a:t>
            </a:r>
          </a:p>
        </p:txBody>
      </p:sp>
      <p:sp>
        <p:nvSpPr>
          <p:cNvPr id="24" name="Rectangle 23">
            <a:extLst>
              <a:ext uri="{FF2B5EF4-FFF2-40B4-BE49-F238E27FC236}">
                <a16:creationId xmlns:a16="http://schemas.microsoft.com/office/drawing/2014/main" id="{A0271F3C-5FEF-7840-B1D5-A38E20847BF4}"/>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0584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resenters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2353519" y="1759860"/>
            <a:ext cx="1984565"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2353519" y="2455740"/>
            <a:ext cx="1984565"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2353519" y="2878273"/>
            <a:ext cx="1984565"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13" name="Picture Placeholder 5">
            <a:extLst>
              <a:ext uri="{FF2B5EF4-FFF2-40B4-BE49-F238E27FC236}">
                <a16:creationId xmlns:a16="http://schemas.microsoft.com/office/drawing/2014/main" id="{48CA2522-01A4-A34F-BE74-C4B2E8415F79}"/>
              </a:ext>
            </a:extLst>
          </p:cNvPr>
          <p:cNvSpPr>
            <a:spLocks noGrp="1" noChangeAspect="1"/>
          </p:cNvSpPr>
          <p:nvPr>
            <p:ph type="pic" sz="quarter" idx="13"/>
          </p:nvPr>
        </p:nvSpPr>
        <p:spPr>
          <a:xfrm>
            <a:off x="838200" y="1759859"/>
            <a:ext cx="1371600" cy="1746688"/>
          </a:xfrm>
          <a:noFill/>
          <a:ln>
            <a:noFill/>
          </a:ln>
        </p:spPr>
        <p:txBody>
          <a:bodyPr/>
          <a:lstStyle/>
          <a:p>
            <a:endParaRPr lang="en-US" dirty="0"/>
          </a:p>
        </p:txBody>
      </p:sp>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dirty="0"/>
              <a:t>Presenters</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44DBCB1C-F663-394D-B11F-34C005E888AD}"/>
              </a:ext>
            </a:extLst>
          </p:cNvPr>
          <p:cNvSpPr>
            <a:spLocks noGrp="1"/>
          </p:cNvSpPr>
          <p:nvPr>
            <p:ph idx="14" hasCustomPrompt="1"/>
          </p:nvPr>
        </p:nvSpPr>
        <p:spPr>
          <a:xfrm>
            <a:off x="5997122" y="1759860"/>
            <a:ext cx="199992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26" name="Content Placeholder 2">
            <a:extLst>
              <a:ext uri="{FF2B5EF4-FFF2-40B4-BE49-F238E27FC236}">
                <a16:creationId xmlns:a16="http://schemas.microsoft.com/office/drawing/2014/main" id="{9389EDCA-C9E7-3349-9568-6F6C85284B5F}"/>
              </a:ext>
            </a:extLst>
          </p:cNvPr>
          <p:cNvSpPr>
            <a:spLocks noGrp="1"/>
          </p:cNvSpPr>
          <p:nvPr>
            <p:ph idx="15" hasCustomPrompt="1"/>
          </p:nvPr>
        </p:nvSpPr>
        <p:spPr>
          <a:xfrm>
            <a:off x="5997122" y="2455740"/>
            <a:ext cx="199992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27" name="Content Placeholder 2">
            <a:extLst>
              <a:ext uri="{FF2B5EF4-FFF2-40B4-BE49-F238E27FC236}">
                <a16:creationId xmlns:a16="http://schemas.microsoft.com/office/drawing/2014/main" id="{21D0F5E0-C9C2-EB47-B530-795ABE3E6EE8}"/>
              </a:ext>
            </a:extLst>
          </p:cNvPr>
          <p:cNvSpPr>
            <a:spLocks noGrp="1"/>
          </p:cNvSpPr>
          <p:nvPr>
            <p:ph idx="16" hasCustomPrompt="1"/>
          </p:nvPr>
        </p:nvSpPr>
        <p:spPr>
          <a:xfrm>
            <a:off x="5997122" y="2878273"/>
            <a:ext cx="199992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28" name="Picture Placeholder 5">
            <a:extLst>
              <a:ext uri="{FF2B5EF4-FFF2-40B4-BE49-F238E27FC236}">
                <a16:creationId xmlns:a16="http://schemas.microsoft.com/office/drawing/2014/main" id="{595C4DAC-36F4-F642-8040-3D2076029085}"/>
              </a:ext>
            </a:extLst>
          </p:cNvPr>
          <p:cNvSpPr>
            <a:spLocks noGrp="1" noChangeAspect="1"/>
          </p:cNvSpPr>
          <p:nvPr>
            <p:ph type="pic" sz="quarter" idx="17"/>
          </p:nvPr>
        </p:nvSpPr>
        <p:spPr>
          <a:xfrm>
            <a:off x="4481803" y="1759859"/>
            <a:ext cx="1371600" cy="1746688"/>
          </a:xfrm>
          <a:noFill/>
          <a:ln>
            <a:noFill/>
          </a:ln>
        </p:spPr>
        <p:txBody>
          <a:bodyPr/>
          <a:lstStyle/>
          <a:p>
            <a:endParaRPr lang="en-US" dirty="0"/>
          </a:p>
        </p:txBody>
      </p:sp>
      <p:sp>
        <p:nvSpPr>
          <p:cNvPr id="29" name="Content Placeholder 2">
            <a:extLst>
              <a:ext uri="{FF2B5EF4-FFF2-40B4-BE49-F238E27FC236}">
                <a16:creationId xmlns:a16="http://schemas.microsoft.com/office/drawing/2014/main" id="{F8AEBB3E-CA29-E045-94F7-B359EF9E5B24}"/>
              </a:ext>
            </a:extLst>
          </p:cNvPr>
          <p:cNvSpPr>
            <a:spLocks noGrp="1"/>
          </p:cNvSpPr>
          <p:nvPr>
            <p:ph idx="18" hasCustomPrompt="1"/>
          </p:nvPr>
        </p:nvSpPr>
        <p:spPr>
          <a:xfrm>
            <a:off x="9646684" y="1759860"/>
            <a:ext cx="192268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30" name="Content Placeholder 2">
            <a:extLst>
              <a:ext uri="{FF2B5EF4-FFF2-40B4-BE49-F238E27FC236}">
                <a16:creationId xmlns:a16="http://schemas.microsoft.com/office/drawing/2014/main" id="{CDB4BD66-0B11-5849-90A7-2425104A632A}"/>
              </a:ext>
            </a:extLst>
          </p:cNvPr>
          <p:cNvSpPr>
            <a:spLocks noGrp="1"/>
          </p:cNvSpPr>
          <p:nvPr>
            <p:ph idx="19" hasCustomPrompt="1"/>
          </p:nvPr>
        </p:nvSpPr>
        <p:spPr>
          <a:xfrm>
            <a:off x="9646684" y="2455740"/>
            <a:ext cx="192268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31" name="Content Placeholder 2">
            <a:extLst>
              <a:ext uri="{FF2B5EF4-FFF2-40B4-BE49-F238E27FC236}">
                <a16:creationId xmlns:a16="http://schemas.microsoft.com/office/drawing/2014/main" id="{D56DD2DE-B789-2640-9B3C-2778E2B5FF8D}"/>
              </a:ext>
            </a:extLst>
          </p:cNvPr>
          <p:cNvSpPr>
            <a:spLocks noGrp="1"/>
          </p:cNvSpPr>
          <p:nvPr>
            <p:ph idx="20" hasCustomPrompt="1"/>
          </p:nvPr>
        </p:nvSpPr>
        <p:spPr>
          <a:xfrm>
            <a:off x="9646684" y="2878273"/>
            <a:ext cx="192268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32" name="Picture Placeholder 5">
            <a:extLst>
              <a:ext uri="{FF2B5EF4-FFF2-40B4-BE49-F238E27FC236}">
                <a16:creationId xmlns:a16="http://schemas.microsoft.com/office/drawing/2014/main" id="{D92598B6-8D89-9E44-8009-F8B781BF59AD}"/>
              </a:ext>
            </a:extLst>
          </p:cNvPr>
          <p:cNvSpPr>
            <a:spLocks noGrp="1" noChangeAspect="1"/>
          </p:cNvSpPr>
          <p:nvPr>
            <p:ph type="pic" sz="quarter" idx="21"/>
          </p:nvPr>
        </p:nvSpPr>
        <p:spPr>
          <a:xfrm>
            <a:off x="8131365" y="1759859"/>
            <a:ext cx="1371600" cy="1746688"/>
          </a:xfrm>
          <a:noFill/>
          <a:ln>
            <a:noFill/>
          </a:ln>
        </p:spPr>
        <p:txBody>
          <a:bodyPr/>
          <a:lstStyle/>
          <a:p>
            <a:endParaRPr lang="en-US" dirty="0"/>
          </a:p>
        </p:txBody>
      </p:sp>
      <p:sp>
        <p:nvSpPr>
          <p:cNvPr id="33" name="Content Placeholder 2">
            <a:extLst>
              <a:ext uri="{FF2B5EF4-FFF2-40B4-BE49-F238E27FC236}">
                <a16:creationId xmlns:a16="http://schemas.microsoft.com/office/drawing/2014/main" id="{3ACB4AED-43AC-E046-BAE0-382A1FD3D309}"/>
              </a:ext>
            </a:extLst>
          </p:cNvPr>
          <p:cNvSpPr>
            <a:spLocks noGrp="1"/>
          </p:cNvSpPr>
          <p:nvPr>
            <p:ph idx="22" hasCustomPrompt="1"/>
          </p:nvPr>
        </p:nvSpPr>
        <p:spPr>
          <a:xfrm>
            <a:off x="2353519" y="3808253"/>
            <a:ext cx="1984565"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34" name="Content Placeholder 2">
            <a:extLst>
              <a:ext uri="{FF2B5EF4-FFF2-40B4-BE49-F238E27FC236}">
                <a16:creationId xmlns:a16="http://schemas.microsoft.com/office/drawing/2014/main" id="{AEFE75DC-99DC-B146-B117-5E5F8592FC53}"/>
              </a:ext>
            </a:extLst>
          </p:cNvPr>
          <p:cNvSpPr>
            <a:spLocks noGrp="1"/>
          </p:cNvSpPr>
          <p:nvPr>
            <p:ph idx="23" hasCustomPrompt="1"/>
          </p:nvPr>
        </p:nvSpPr>
        <p:spPr>
          <a:xfrm>
            <a:off x="2353519" y="4504133"/>
            <a:ext cx="1984565"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35" name="Content Placeholder 2">
            <a:extLst>
              <a:ext uri="{FF2B5EF4-FFF2-40B4-BE49-F238E27FC236}">
                <a16:creationId xmlns:a16="http://schemas.microsoft.com/office/drawing/2014/main" id="{477F3613-71EA-9843-AB1C-1F8CBE06AB74}"/>
              </a:ext>
            </a:extLst>
          </p:cNvPr>
          <p:cNvSpPr>
            <a:spLocks noGrp="1"/>
          </p:cNvSpPr>
          <p:nvPr>
            <p:ph idx="24" hasCustomPrompt="1"/>
          </p:nvPr>
        </p:nvSpPr>
        <p:spPr>
          <a:xfrm>
            <a:off x="2353519" y="4926666"/>
            <a:ext cx="1984565"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36" name="Picture Placeholder 5">
            <a:extLst>
              <a:ext uri="{FF2B5EF4-FFF2-40B4-BE49-F238E27FC236}">
                <a16:creationId xmlns:a16="http://schemas.microsoft.com/office/drawing/2014/main" id="{2706D3DD-81C6-4E42-A655-B72BDDD42570}"/>
              </a:ext>
            </a:extLst>
          </p:cNvPr>
          <p:cNvSpPr>
            <a:spLocks noGrp="1" noChangeAspect="1"/>
          </p:cNvSpPr>
          <p:nvPr>
            <p:ph type="pic" sz="quarter" idx="25"/>
          </p:nvPr>
        </p:nvSpPr>
        <p:spPr>
          <a:xfrm>
            <a:off x="838200" y="3808252"/>
            <a:ext cx="1371600" cy="1746688"/>
          </a:xfrm>
          <a:noFill/>
          <a:ln>
            <a:noFill/>
          </a:ln>
        </p:spPr>
        <p:txBody>
          <a:bodyPr/>
          <a:lstStyle/>
          <a:p>
            <a:endParaRPr lang="en-US" dirty="0"/>
          </a:p>
        </p:txBody>
      </p:sp>
      <p:sp>
        <p:nvSpPr>
          <p:cNvPr id="37" name="Content Placeholder 2">
            <a:extLst>
              <a:ext uri="{FF2B5EF4-FFF2-40B4-BE49-F238E27FC236}">
                <a16:creationId xmlns:a16="http://schemas.microsoft.com/office/drawing/2014/main" id="{470480EC-65DD-4240-879E-638D14BE579B}"/>
              </a:ext>
            </a:extLst>
          </p:cNvPr>
          <p:cNvSpPr>
            <a:spLocks noGrp="1"/>
          </p:cNvSpPr>
          <p:nvPr>
            <p:ph idx="26" hasCustomPrompt="1"/>
          </p:nvPr>
        </p:nvSpPr>
        <p:spPr>
          <a:xfrm>
            <a:off x="5997122" y="3808253"/>
            <a:ext cx="199992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38" name="Content Placeholder 2">
            <a:extLst>
              <a:ext uri="{FF2B5EF4-FFF2-40B4-BE49-F238E27FC236}">
                <a16:creationId xmlns:a16="http://schemas.microsoft.com/office/drawing/2014/main" id="{7724D79D-80BE-E349-9FD9-ED6FFAD5FC42}"/>
              </a:ext>
            </a:extLst>
          </p:cNvPr>
          <p:cNvSpPr>
            <a:spLocks noGrp="1"/>
          </p:cNvSpPr>
          <p:nvPr>
            <p:ph idx="27" hasCustomPrompt="1"/>
          </p:nvPr>
        </p:nvSpPr>
        <p:spPr>
          <a:xfrm>
            <a:off x="5997122" y="4504133"/>
            <a:ext cx="199992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39" name="Content Placeholder 2">
            <a:extLst>
              <a:ext uri="{FF2B5EF4-FFF2-40B4-BE49-F238E27FC236}">
                <a16:creationId xmlns:a16="http://schemas.microsoft.com/office/drawing/2014/main" id="{AE7E2407-5F50-7742-8EF6-0DC9909D6B71}"/>
              </a:ext>
            </a:extLst>
          </p:cNvPr>
          <p:cNvSpPr>
            <a:spLocks noGrp="1"/>
          </p:cNvSpPr>
          <p:nvPr>
            <p:ph idx="28" hasCustomPrompt="1"/>
          </p:nvPr>
        </p:nvSpPr>
        <p:spPr>
          <a:xfrm>
            <a:off x="5997122" y="4926666"/>
            <a:ext cx="199992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40" name="Picture Placeholder 5">
            <a:extLst>
              <a:ext uri="{FF2B5EF4-FFF2-40B4-BE49-F238E27FC236}">
                <a16:creationId xmlns:a16="http://schemas.microsoft.com/office/drawing/2014/main" id="{0057387E-A53A-2347-8BB6-04C0B0E59112}"/>
              </a:ext>
            </a:extLst>
          </p:cNvPr>
          <p:cNvSpPr>
            <a:spLocks noGrp="1" noChangeAspect="1"/>
          </p:cNvSpPr>
          <p:nvPr>
            <p:ph type="pic" sz="quarter" idx="29"/>
          </p:nvPr>
        </p:nvSpPr>
        <p:spPr>
          <a:xfrm>
            <a:off x="4481803" y="3808252"/>
            <a:ext cx="1371600" cy="1746688"/>
          </a:xfrm>
          <a:noFill/>
          <a:ln>
            <a:noFill/>
          </a:ln>
        </p:spPr>
        <p:txBody>
          <a:bodyPr/>
          <a:lstStyle/>
          <a:p>
            <a:endParaRPr lang="en-US" dirty="0"/>
          </a:p>
        </p:txBody>
      </p:sp>
      <p:sp>
        <p:nvSpPr>
          <p:cNvPr id="41" name="Content Placeholder 2">
            <a:extLst>
              <a:ext uri="{FF2B5EF4-FFF2-40B4-BE49-F238E27FC236}">
                <a16:creationId xmlns:a16="http://schemas.microsoft.com/office/drawing/2014/main" id="{91DA44DE-AD1A-A940-A303-A45C715F2759}"/>
              </a:ext>
            </a:extLst>
          </p:cNvPr>
          <p:cNvSpPr>
            <a:spLocks noGrp="1"/>
          </p:cNvSpPr>
          <p:nvPr>
            <p:ph idx="30" hasCustomPrompt="1"/>
          </p:nvPr>
        </p:nvSpPr>
        <p:spPr>
          <a:xfrm>
            <a:off x="9646684" y="3808253"/>
            <a:ext cx="192268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42" name="Content Placeholder 2">
            <a:extLst>
              <a:ext uri="{FF2B5EF4-FFF2-40B4-BE49-F238E27FC236}">
                <a16:creationId xmlns:a16="http://schemas.microsoft.com/office/drawing/2014/main" id="{FF38F858-F612-A34A-89FA-73F68C8D7E5C}"/>
              </a:ext>
            </a:extLst>
          </p:cNvPr>
          <p:cNvSpPr>
            <a:spLocks noGrp="1"/>
          </p:cNvSpPr>
          <p:nvPr>
            <p:ph idx="31" hasCustomPrompt="1"/>
          </p:nvPr>
        </p:nvSpPr>
        <p:spPr>
          <a:xfrm>
            <a:off x="9646684" y="4504133"/>
            <a:ext cx="192268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43" name="Content Placeholder 2">
            <a:extLst>
              <a:ext uri="{FF2B5EF4-FFF2-40B4-BE49-F238E27FC236}">
                <a16:creationId xmlns:a16="http://schemas.microsoft.com/office/drawing/2014/main" id="{5A2831FB-D869-B64F-B063-D1E6AB43D3EB}"/>
              </a:ext>
            </a:extLst>
          </p:cNvPr>
          <p:cNvSpPr>
            <a:spLocks noGrp="1"/>
          </p:cNvSpPr>
          <p:nvPr>
            <p:ph idx="32" hasCustomPrompt="1"/>
          </p:nvPr>
        </p:nvSpPr>
        <p:spPr>
          <a:xfrm>
            <a:off x="9646684" y="4926666"/>
            <a:ext cx="192268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44" name="Picture Placeholder 5">
            <a:extLst>
              <a:ext uri="{FF2B5EF4-FFF2-40B4-BE49-F238E27FC236}">
                <a16:creationId xmlns:a16="http://schemas.microsoft.com/office/drawing/2014/main" id="{9ED29808-682A-A645-A74C-9D4818FBA8C6}"/>
              </a:ext>
            </a:extLst>
          </p:cNvPr>
          <p:cNvSpPr>
            <a:spLocks noGrp="1" noChangeAspect="1"/>
          </p:cNvSpPr>
          <p:nvPr>
            <p:ph type="pic" sz="quarter" idx="33"/>
          </p:nvPr>
        </p:nvSpPr>
        <p:spPr>
          <a:xfrm>
            <a:off x="8131365" y="3808252"/>
            <a:ext cx="1371600" cy="1746688"/>
          </a:xfrm>
          <a:noFill/>
          <a:ln>
            <a:noFill/>
          </a:ln>
        </p:spPr>
        <p:txBody>
          <a:bodyPr/>
          <a:lstStyle/>
          <a:p>
            <a:endParaRPr lang="en-US" dirty="0"/>
          </a:p>
        </p:txBody>
      </p:sp>
    </p:spTree>
    <p:extLst>
      <p:ext uri="{BB962C8B-B14F-4D97-AF65-F5344CB8AC3E}">
        <p14:creationId xmlns:p14="http://schemas.microsoft.com/office/powerpoint/2010/main" val="3318766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FB7C-13E6-0F47-8326-0B258948D367}"/>
              </a:ext>
            </a:extLst>
          </p:cNvPr>
          <p:cNvSpPr>
            <a:spLocks noGrp="1"/>
          </p:cNvSpPr>
          <p:nvPr>
            <p:ph type="title" hasCustomPrompt="1"/>
          </p:nvPr>
        </p:nvSpPr>
        <p:spPr>
          <a:xfrm>
            <a:off x="831850" y="1905778"/>
            <a:ext cx="10515600" cy="1470992"/>
          </a:xfrm>
        </p:spPr>
        <p:txBody>
          <a:bodyPr anchor="b">
            <a:normAutofit/>
          </a:bodyPr>
          <a:lstStyle>
            <a:lvl1pPr>
              <a:defRPr sz="4800" baseline="0">
                <a:solidFill>
                  <a:schemeClr val="bg1"/>
                </a:solidFill>
              </a:defRPr>
            </a:lvl1pPr>
          </a:lstStyle>
          <a:p>
            <a:r>
              <a:rPr lang="en-US" dirty="0"/>
              <a:t>Section Break</a:t>
            </a:r>
          </a:p>
        </p:txBody>
      </p:sp>
      <p:sp>
        <p:nvSpPr>
          <p:cNvPr id="3" name="Text Placeholder 2">
            <a:extLst>
              <a:ext uri="{FF2B5EF4-FFF2-40B4-BE49-F238E27FC236}">
                <a16:creationId xmlns:a16="http://schemas.microsoft.com/office/drawing/2014/main" id="{ED5AFDB7-C4E8-5646-9455-EFBE52B88E0B}"/>
              </a:ext>
            </a:extLst>
          </p:cNvPr>
          <p:cNvSpPr>
            <a:spLocks noGrp="1"/>
          </p:cNvSpPr>
          <p:nvPr>
            <p:ph type="body" idx="1"/>
          </p:nvPr>
        </p:nvSpPr>
        <p:spPr>
          <a:xfrm>
            <a:off x="831850" y="3376769"/>
            <a:ext cx="10515600" cy="805069"/>
          </a:xfrm>
        </p:spPr>
        <p:txBody>
          <a:bodyPr>
            <a:normAutofit/>
          </a:bodyPr>
          <a:lstStyle>
            <a:lvl1pPr marL="0" indent="0">
              <a:buNone/>
              <a:defRPr sz="2000" baseline="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Slide Number Placeholder 5">
            <a:extLst>
              <a:ext uri="{FF2B5EF4-FFF2-40B4-BE49-F238E27FC236}">
                <a16:creationId xmlns:a16="http://schemas.microsoft.com/office/drawing/2014/main" id="{5F34D9DD-D032-254C-9269-184C3C748099}"/>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7" name="Subtitle 2">
            <a:extLst>
              <a:ext uri="{FF2B5EF4-FFF2-40B4-BE49-F238E27FC236}">
                <a16:creationId xmlns:a16="http://schemas.microsoft.com/office/drawing/2014/main" id="{B1F1B7C1-E3C5-3248-A55E-211C294208BA}"/>
              </a:ext>
            </a:extLst>
          </p:cNvPr>
          <p:cNvSpPr txBox="1">
            <a:spLocks/>
          </p:cNvSpPr>
          <p:nvPr userDrawn="1"/>
        </p:nvSpPr>
        <p:spPr>
          <a:xfrm>
            <a:off x="537803" y="6224362"/>
            <a:ext cx="1229277"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BBKLAW.COM</a:t>
            </a:r>
          </a:p>
        </p:txBody>
      </p:sp>
    </p:spTree>
    <p:extLst>
      <p:ext uri="{BB962C8B-B14F-4D97-AF65-F5344CB8AC3E}">
        <p14:creationId xmlns:p14="http://schemas.microsoft.com/office/powerpoint/2010/main" val="3388588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of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788F9F-CE21-4044-A60C-754A5EC6CE8E}"/>
              </a:ext>
            </a:extLst>
          </p:cNvPr>
          <p:cNvSpPr>
            <a:spLocks noGrp="1"/>
          </p:cNvSpPr>
          <p:nvPr>
            <p:ph sz="half" idx="1"/>
          </p:nvPr>
        </p:nvSpPr>
        <p:spPr>
          <a:xfrm>
            <a:off x="838200" y="1825625"/>
            <a:ext cx="5181600" cy="399870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B093F1-E4A8-D846-90F5-976CC402ECA6}"/>
              </a:ext>
            </a:extLst>
          </p:cNvPr>
          <p:cNvSpPr>
            <a:spLocks noGrp="1"/>
          </p:cNvSpPr>
          <p:nvPr>
            <p:ph sz="half" idx="2"/>
          </p:nvPr>
        </p:nvSpPr>
        <p:spPr>
          <a:xfrm>
            <a:off x="6172200" y="1825625"/>
            <a:ext cx="5181600" cy="3998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311A1418-4A16-5F4B-8B53-5A9E917170F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10" name="Title 1">
            <a:extLst>
              <a:ext uri="{FF2B5EF4-FFF2-40B4-BE49-F238E27FC236}">
                <a16:creationId xmlns:a16="http://schemas.microsoft.com/office/drawing/2014/main" id="{BCFECEA2-ED6B-1F4E-9A59-A1810C240F13}"/>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11" name="Rectangle 10">
            <a:extLst>
              <a:ext uri="{FF2B5EF4-FFF2-40B4-BE49-F238E27FC236}">
                <a16:creationId xmlns:a16="http://schemas.microsoft.com/office/drawing/2014/main" id="{5693EE5A-BD45-4C4B-A723-754D6611FF1B}"/>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4230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E1981E-A5CC-8944-82A6-39A622F23809}"/>
              </a:ext>
            </a:extLst>
          </p:cNvPr>
          <p:cNvSpPr>
            <a:spLocks noGrp="1"/>
          </p:cNvSpPr>
          <p:nvPr>
            <p:ph type="title"/>
          </p:nvPr>
        </p:nvSpPr>
        <p:spPr>
          <a:xfrm>
            <a:off x="838200" y="764771"/>
            <a:ext cx="7848600" cy="9259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60DA78-2AFF-634F-987D-E5228AA1ADB3}"/>
              </a:ext>
            </a:extLst>
          </p:cNvPr>
          <p:cNvSpPr>
            <a:spLocks noGrp="1"/>
          </p:cNvSpPr>
          <p:nvPr>
            <p:ph type="body" idx="1"/>
          </p:nvPr>
        </p:nvSpPr>
        <p:spPr>
          <a:xfrm>
            <a:off x="838200" y="1825625"/>
            <a:ext cx="10515600" cy="397665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6734EFA-0D4C-F947-9D38-C8F4A6A109D6}"/>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pic>
        <p:nvPicPr>
          <p:cNvPr id="7" name="BBKLogo 1">
            <a:extLst>
              <a:ext uri="{FF2B5EF4-FFF2-40B4-BE49-F238E27FC236}">
                <a16:creationId xmlns:a16="http://schemas.microsoft.com/office/drawing/2014/main" id="{1BE9B96B-8315-CD75-7943-46BE5EB32F6B}"/>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805717" y="432651"/>
            <a:ext cx="1988885" cy="779602"/>
          </a:xfrm>
          <a:prstGeom prst="rect">
            <a:avLst/>
          </a:prstGeom>
        </p:spPr>
      </p:pic>
    </p:spTree>
    <p:extLst>
      <p:ext uri="{BB962C8B-B14F-4D97-AF65-F5344CB8AC3E}">
        <p14:creationId xmlns:p14="http://schemas.microsoft.com/office/powerpoint/2010/main" val="246160871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50" r:id="rId3"/>
    <p:sldLayoutId id="2147483666" r:id="rId4"/>
    <p:sldLayoutId id="2147483659" r:id="rId5"/>
    <p:sldLayoutId id="2147483664" r:id="rId6"/>
    <p:sldLayoutId id="2147483667" r:id="rId7"/>
    <p:sldLayoutId id="2147483651" r:id="rId8"/>
    <p:sldLayoutId id="2147483652" r:id="rId9"/>
    <p:sldLayoutId id="2147483653" r:id="rId10"/>
    <p:sldLayoutId id="2147483654" r:id="rId11"/>
    <p:sldLayoutId id="2147483656" r:id="rId12"/>
    <p:sldLayoutId id="2147483657" r:id="rId13"/>
    <p:sldLayoutId id="2147483675" r:id="rId14"/>
    <p:sldLayoutId id="2147483655" r:id="rId15"/>
    <p:sldLayoutId id="2147483660" r:id="rId16"/>
  </p:sldLayoutIdLst>
  <p:hf hdr="0" ftr="0" dt="0"/>
  <p:txStyles>
    <p:title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p:titleStyle>
    <p:bodyStyle>
      <a:lvl1pPr marL="228600" indent="-228600" algn="l" defTabSz="914400" rtl="0" eaLnBrk="1" latinLnBrk="0" hangingPunct="1">
        <a:lnSpc>
          <a:spcPct val="140000"/>
        </a:lnSpc>
        <a:spcBef>
          <a:spcPts val="600"/>
        </a:spcBef>
        <a:buClr>
          <a:schemeClr val="accent3"/>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40000"/>
        </a:lnSpc>
        <a:spcBef>
          <a:spcPts val="600"/>
        </a:spcBef>
        <a:buClr>
          <a:schemeClr val="accent3"/>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40000"/>
        </a:lnSpc>
        <a:spcBef>
          <a:spcPts val="600"/>
        </a:spcBef>
        <a:buClr>
          <a:schemeClr val="accent3"/>
        </a:buClr>
        <a:buFont typeface="Wingdings"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40000"/>
        </a:lnSpc>
        <a:spcBef>
          <a:spcPts val="600"/>
        </a:spcBef>
        <a:buClr>
          <a:schemeClr val="accent3"/>
        </a:buClr>
        <a:buFont typeface="Wingdings" pitchFamily="2" charset="2"/>
        <a:buChar char="v"/>
        <a:defRPr sz="1600" kern="1200">
          <a:solidFill>
            <a:schemeClr val="tx1"/>
          </a:solidFill>
          <a:latin typeface="+mn-lt"/>
          <a:ea typeface="+mn-ea"/>
          <a:cs typeface="+mn-cs"/>
        </a:defRPr>
      </a:lvl4pPr>
      <a:lvl5pPr marL="2057400" indent="-228600" algn="l" defTabSz="914400" rtl="0" eaLnBrk="1" latinLnBrk="0" hangingPunct="1">
        <a:lnSpc>
          <a:spcPct val="140000"/>
        </a:lnSpc>
        <a:spcBef>
          <a:spcPts val="600"/>
        </a:spcBef>
        <a:buClr>
          <a:schemeClr val="accent3"/>
        </a:buClr>
        <a:buFont typeface="Courier New" panose="02070309020205020404" pitchFamily="49" charset="0"/>
        <a:buChar char="o"/>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B39A-2C5A-4E4B-8E2E-3C3CC24A9167}"/>
              </a:ext>
            </a:extLst>
          </p:cNvPr>
          <p:cNvSpPr>
            <a:spLocks noGrp="1"/>
          </p:cNvSpPr>
          <p:nvPr>
            <p:ph type="ctrTitle"/>
          </p:nvPr>
        </p:nvSpPr>
        <p:spPr>
          <a:xfrm>
            <a:off x="873211" y="2534899"/>
            <a:ext cx="10256108" cy="1913533"/>
          </a:xfrm>
        </p:spPr>
        <p:txBody>
          <a:bodyPr>
            <a:normAutofit fontScale="90000"/>
          </a:bodyPr>
          <a:lstStyle/>
          <a:p>
            <a:r>
              <a:rPr lang="en-US" dirty="0"/>
              <a:t>1. District Board Member’s Duties</a:t>
            </a:r>
            <a:br>
              <a:rPr lang="en-US" dirty="0"/>
            </a:br>
            <a:r>
              <a:rPr lang="en-US" dirty="0"/>
              <a:t>2. Difference Between Bylaws, Policies/Procedures, and Ordinance</a:t>
            </a:r>
          </a:p>
        </p:txBody>
      </p:sp>
    </p:spTree>
    <p:extLst>
      <p:ext uri="{BB962C8B-B14F-4D97-AF65-F5344CB8AC3E}">
        <p14:creationId xmlns:p14="http://schemas.microsoft.com/office/powerpoint/2010/main" val="4160611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WHAT DOES A BOARD NOT DO?</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lstStyle/>
          <a:p>
            <a:r>
              <a:rPr lang="en-US" dirty="0"/>
              <a:t>In simple terms, the Board does not operate the District. </a:t>
            </a:r>
          </a:p>
          <a:p>
            <a:pPr lvl="1"/>
            <a:r>
              <a:rPr lang="en-US" dirty="0"/>
              <a:t>The Board is not the General Manager</a:t>
            </a:r>
          </a:p>
          <a:p>
            <a:pPr lvl="1"/>
            <a:r>
              <a:rPr lang="en-US" dirty="0"/>
              <a:t>The Board should not be telling the staff how to do their job</a:t>
            </a:r>
          </a:p>
          <a:p>
            <a:pPr lvl="1"/>
            <a:r>
              <a:rPr lang="en-US" dirty="0"/>
              <a:t>The Board should not be prioritizing staff</a:t>
            </a:r>
          </a:p>
          <a:p>
            <a:pPr lvl="1"/>
            <a:r>
              <a:rPr lang="en-US" dirty="0"/>
              <a:t>The Board should not be going through office files</a:t>
            </a:r>
          </a:p>
          <a:p>
            <a:pPr lvl="1"/>
            <a:r>
              <a:rPr lang="en-US" dirty="0"/>
              <a:t>The Board should not be investigating the grounds</a:t>
            </a:r>
          </a:p>
          <a:p>
            <a:pPr lvl="1"/>
            <a:r>
              <a:rPr lang="en-US" dirty="0"/>
              <a:t>The Board should not be micromanaging the District</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10</a:t>
            </a:fld>
            <a:endParaRPr lang="en-US" dirty="0"/>
          </a:p>
        </p:txBody>
      </p:sp>
    </p:spTree>
    <p:extLst>
      <p:ext uri="{BB962C8B-B14F-4D97-AF65-F5344CB8AC3E}">
        <p14:creationId xmlns:p14="http://schemas.microsoft.com/office/powerpoint/2010/main" val="3215288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WHAT DOES A BOARD NOT DO?</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fontScale="77500" lnSpcReduction="20000"/>
          </a:bodyPr>
          <a:lstStyle/>
          <a:p>
            <a:pPr marL="0" indent="0">
              <a:buNone/>
            </a:pPr>
            <a:r>
              <a:rPr lang="en-US" dirty="0"/>
              <a:t>Your General Manager is your operational lead.</a:t>
            </a:r>
          </a:p>
          <a:p>
            <a:pPr marL="0" indent="0">
              <a:buNone/>
            </a:pPr>
            <a:r>
              <a:rPr lang="en-US" u="sng" dirty="0"/>
              <a:t>Gov. Code section 61051:</a:t>
            </a:r>
          </a:p>
          <a:p>
            <a:pPr marL="0" indent="0" fontAlgn="base">
              <a:buNone/>
            </a:pPr>
            <a:r>
              <a:rPr lang="en-US" dirty="0"/>
              <a:t>“The general manager shall be responsible for all of the following:</a:t>
            </a:r>
          </a:p>
          <a:p>
            <a:pPr marL="0" indent="0" fontAlgn="base">
              <a:buNone/>
            </a:pPr>
            <a:r>
              <a:rPr lang="en-US" dirty="0"/>
              <a:t>	(a) The implementation of the policies established by the board of directors for the operation of the district.</a:t>
            </a:r>
          </a:p>
          <a:p>
            <a:pPr marL="0" indent="0" fontAlgn="base">
              <a:buNone/>
            </a:pPr>
            <a:r>
              <a:rPr lang="en-US" dirty="0"/>
              <a:t>	(b) The appointment, supervision, discipline, and dismissal of the district’s employees, consistent with the employee relations system established by the board of directors.</a:t>
            </a:r>
          </a:p>
          <a:p>
            <a:pPr marL="0" indent="0" fontAlgn="base">
              <a:buNone/>
            </a:pPr>
            <a:r>
              <a:rPr lang="en-US" dirty="0"/>
              <a:t>	(c) The supervision of the district’s facilities and services.</a:t>
            </a:r>
          </a:p>
          <a:p>
            <a:pPr marL="0" indent="0" fontAlgn="base">
              <a:buNone/>
            </a:pPr>
            <a:r>
              <a:rPr lang="en-US" dirty="0"/>
              <a:t>	(d) The supervision of the district’s finances.”</a:t>
            </a:r>
          </a:p>
          <a:p>
            <a:pPr marL="0" indent="0">
              <a:buNone/>
            </a:pPr>
            <a:endParaRPr lang="en-US" dirty="0"/>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11</a:t>
            </a:fld>
            <a:endParaRPr lang="en-US" dirty="0"/>
          </a:p>
        </p:txBody>
      </p:sp>
    </p:spTree>
    <p:extLst>
      <p:ext uri="{BB962C8B-B14F-4D97-AF65-F5344CB8AC3E}">
        <p14:creationId xmlns:p14="http://schemas.microsoft.com/office/powerpoint/2010/main" val="867169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HOW DOES A BOARD GOVERN?</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a:xfrm>
            <a:off x="838200" y="1743941"/>
            <a:ext cx="10515600" cy="2605637"/>
          </a:xfrm>
        </p:spPr>
        <p:txBody>
          <a:bodyPr>
            <a:normAutofit fontScale="62500" lnSpcReduction="20000"/>
          </a:bodyPr>
          <a:lstStyle/>
          <a:p>
            <a:r>
              <a:rPr lang="en-US" dirty="0"/>
              <a:t>The Board governs via a majority opinion. The Board isn’t one individual member but a plurality of all of the members and acts based on that plurality’s majority opinion. The Board can only act or have an opinion when there is a quorum. </a:t>
            </a:r>
          </a:p>
          <a:p>
            <a:r>
              <a:rPr lang="en-US" dirty="0"/>
              <a:t>As stated earlier, the Board dictates policies to the General Manager who then executes on said policies.</a:t>
            </a:r>
          </a:p>
          <a:p>
            <a:r>
              <a:rPr lang="en-US" dirty="0"/>
              <a:t>No single Board member represents the District or the Board unless the Board has authorized that member to represent them. Otherwise, they are just a member of the Board.</a:t>
            </a:r>
          </a:p>
          <a:p>
            <a:r>
              <a:rPr lang="en-US" dirty="0"/>
              <a:t>Know Your Brown Act / Ethics AB1234 / Harassment Prevention / Form 700</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12</a:t>
            </a:fld>
            <a:endParaRPr lang="en-US" dirty="0"/>
          </a:p>
        </p:txBody>
      </p:sp>
      <p:sp>
        <p:nvSpPr>
          <p:cNvPr id="5" name="Oval 4"/>
          <p:cNvSpPr/>
          <p:nvPr/>
        </p:nvSpPr>
        <p:spPr>
          <a:xfrm>
            <a:off x="1515762" y="4596714"/>
            <a:ext cx="1606379" cy="8814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BOARD</a:t>
            </a:r>
          </a:p>
        </p:txBody>
      </p:sp>
      <p:sp>
        <p:nvSpPr>
          <p:cNvPr id="6" name="Oval 5"/>
          <p:cNvSpPr/>
          <p:nvPr/>
        </p:nvSpPr>
        <p:spPr>
          <a:xfrm>
            <a:off x="3961371" y="4652954"/>
            <a:ext cx="980302" cy="69197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GM</a:t>
            </a:r>
          </a:p>
        </p:txBody>
      </p:sp>
      <p:sp>
        <p:nvSpPr>
          <p:cNvPr id="7" name="Oval 6"/>
          <p:cNvSpPr/>
          <p:nvPr/>
        </p:nvSpPr>
        <p:spPr>
          <a:xfrm>
            <a:off x="6038334" y="4166921"/>
            <a:ext cx="2627871" cy="166404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Employees</a:t>
            </a:r>
          </a:p>
        </p:txBody>
      </p:sp>
      <p:cxnSp>
        <p:nvCxnSpPr>
          <p:cNvPr id="9" name="Straight Arrow Connector 8"/>
          <p:cNvCxnSpPr/>
          <p:nvPr/>
        </p:nvCxnSpPr>
        <p:spPr>
          <a:xfrm>
            <a:off x="3237470" y="4998943"/>
            <a:ext cx="576649" cy="0"/>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11" name="Straight Arrow Connector 10"/>
          <p:cNvCxnSpPr/>
          <p:nvPr/>
        </p:nvCxnSpPr>
        <p:spPr>
          <a:xfrm>
            <a:off x="5058032" y="4998942"/>
            <a:ext cx="889687" cy="0"/>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75768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normAutofit fontScale="90000"/>
          </a:bodyPr>
          <a:lstStyle/>
          <a:p>
            <a:r>
              <a:rPr lang="en-US" dirty="0"/>
              <a:t>WHAT MAKES A GOOD BOARD MEMBER?</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fontScale="92500" lnSpcReduction="20000"/>
          </a:bodyPr>
          <a:lstStyle/>
          <a:p>
            <a:r>
              <a:rPr lang="en-US" dirty="0"/>
              <a:t>Follows the rules of decorum </a:t>
            </a:r>
          </a:p>
          <a:p>
            <a:r>
              <a:rPr lang="en-US" dirty="0"/>
              <a:t>Prioritizing listening – not just speaking</a:t>
            </a:r>
          </a:p>
          <a:p>
            <a:r>
              <a:rPr lang="en-US" dirty="0"/>
              <a:t>Creates an open invitation to all staff to attend</a:t>
            </a:r>
          </a:p>
          <a:p>
            <a:r>
              <a:rPr lang="en-US" dirty="0"/>
              <a:t>Maximizes kindness, openness, willingness to learn</a:t>
            </a:r>
          </a:p>
          <a:p>
            <a:r>
              <a:rPr lang="en-US" dirty="0"/>
              <a:t>Continually asks questions</a:t>
            </a:r>
          </a:p>
          <a:p>
            <a:r>
              <a:rPr lang="en-US" dirty="0"/>
              <a:t>Remembers that they are not the staff</a:t>
            </a:r>
          </a:p>
          <a:p>
            <a:r>
              <a:rPr lang="en-US" dirty="0"/>
              <a:t>Recognizes that they are not the experts</a:t>
            </a:r>
          </a:p>
          <a:p>
            <a:r>
              <a:rPr lang="en-US" dirty="0"/>
              <a:t>Understands that they set policies and do not run the District operations</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13</a:t>
            </a:fld>
            <a:endParaRPr lang="en-US" dirty="0"/>
          </a:p>
        </p:txBody>
      </p:sp>
    </p:spTree>
    <p:extLst>
      <p:ext uri="{BB962C8B-B14F-4D97-AF65-F5344CB8AC3E}">
        <p14:creationId xmlns:p14="http://schemas.microsoft.com/office/powerpoint/2010/main" val="318694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DISTRICT LIABILITY - IMMUNITY</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fontScale="92500" lnSpcReduction="20000"/>
          </a:bodyPr>
          <a:lstStyle/>
          <a:p>
            <a:r>
              <a:rPr lang="en-US" dirty="0"/>
              <a:t>Personal Immunity from discretionary acts (GC §820.2) “Voting at meetings”</a:t>
            </a:r>
          </a:p>
          <a:p>
            <a:r>
              <a:rPr lang="en-US" dirty="0"/>
              <a:t>No Personal Immunity for failing to disclose or file your Form 700</a:t>
            </a:r>
          </a:p>
          <a:p>
            <a:r>
              <a:rPr lang="en-US" dirty="0"/>
              <a:t>Personal Immunity from acts or omission of others (GC § 820.9) “A director is not vicariously liable for injuries caused by the agency or employees, officers or directors of district.”</a:t>
            </a:r>
          </a:p>
          <a:p>
            <a:r>
              <a:rPr lang="en-US" dirty="0"/>
              <a:t>Personal Immunity from injury due to failure to adopt, enact, or enforce a policy or ordinance (GC § 821).</a:t>
            </a:r>
          </a:p>
          <a:p>
            <a:r>
              <a:rPr lang="en-US" dirty="0"/>
              <a:t>Personal Immunity from misrepresentation unless fraud, corruption, or actual malice (GC §822.2)</a:t>
            </a:r>
          </a:p>
          <a:p>
            <a:endParaRPr lang="en-US" dirty="0"/>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14</a:t>
            </a:fld>
            <a:endParaRPr lang="en-US" dirty="0"/>
          </a:p>
        </p:txBody>
      </p:sp>
    </p:spTree>
    <p:extLst>
      <p:ext uri="{BB962C8B-B14F-4D97-AF65-F5344CB8AC3E}">
        <p14:creationId xmlns:p14="http://schemas.microsoft.com/office/powerpoint/2010/main" val="3779710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DISTRICT LIABILITY</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fontScale="92500" lnSpcReduction="10000"/>
          </a:bodyPr>
          <a:lstStyle/>
          <a:p>
            <a:r>
              <a:rPr lang="en-US" dirty="0"/>
              <a:t>IS THE DISTRICT LIABLE FOR THE ACTIONS OF A BOARD MEMBER? </a:t>
            </a:r>
          </a:p>
          <a:p>
            <a:pPr lvl="1"/>
            <a:r>
              <a:rPr lang="en-US" dirty="0"/>
              <a:t>Yes, though the Board members are not employees of the District, they are still considered part of the District for the purposes of liability. Thus, if a Board member engages in dangerous or harassment like activities the District may be held liable.</a:t>
            </a:r>
          </a:p>
          <a:p>
            <a:r>
              <a:rPr lang="en-US" dirty="0"/>
              <a:t>WHY IS THIS A PROBLEM?</a:t>
            </a:r>
          </a:p>
          <a:p>
            <a:pPr lvl="1"/>
            <a:r>
              <a:rPr lang="en-US" dirty="0"/>
              <a:t>Most Board members have only the best of intentions and may want to act on an impulse to help out. A small percentage of Board members believe that their power insulates them as they have no official “boss.” In essence, they feel that they can’t be fired and that they are the top boss.</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15</a:t>
            </a:fld>
            <a:endParaRPr lang="en-US" dirty="0"/>
          </a:p>
        </p:txBody>
      </p:sp>
    </p:spTree>
    <p:extLst>
      <p:ext uri="{BB962C8B-B14F-4D97-AF65-F5344CB8AC3E}">
        <p14:creationId xmlns:p14="http://schemas.microsoft.com/office/powerpoint/2010/main" val="3727218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DISTRICT LIABILITY</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fontScale="85000" lnSpcReduction="20000"/>
          </a:bodyPr>
          <a:lstStyle/>
          <a:p>
            <a:r>
              <a:rPr lang="en-US" dirty="0"/>
              <a:t>IS THE BOARD MEMBER LIABLE FOR THEIR ACTIONS PERSONALLY? </a:t>
            </a:r>
          </a:p>
          <a:p>
            <a:pPr lvl="1"/>
            <a:r>
              <a:rPr lang="en-US" dirty="0"/>
              <a:t>Potentially, a Board member can be sued personally for the actions that they take if their actions are not authorized. Point being Board Members only have the powers to do what the Board has authorized them to do, i.e., attend board meetings and make decisions – absent any other resolution, that is it. Board members should never be acting as staff in any capacity and need to understand that they play a limited role in the overall hierarchy of the organization.</a:t>
            </a:r>
          </a:p>
          <a:p>
            <a:r>
              <a:rPr lang="en-US" dirty="0"/>
              <a:t>WHY IS THIS A PROBLEM?</a:t>
            </a:r>
          </a:p>
          <a:p>
            <a:pPr lvl="1"/>
            <a:r>
              <a:rPr lang="en-US" dirty="0"/>
              <a:t>Many Board members believe that they have unlimited access to everything and can act in any way because they are a Board member. It is true that the Board plays a significant role in the decision making process of the District, however, Board members cannot pick and choose what aspects of the operations they feel that they are allowed to interfere with.</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16</a:t>
            </a:fld>
            <a:endParaRPr lang="en-US" dirty="0"/>
          </a:p>
        </p:txBody>
      </p:sp>
    </p:spTree>
    <p:extLst>
      <p:ext uri="{BB962C8B-B14F-4D97-AF65-F5344CB8AC3E}">
        <p14:creationId xmlns:p14="http://schemas.microsoft.com/office/powerpoint/2010/main" val="2086021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DISTRICT LIABILITY</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fontScale="77500" lnSpcReduction="20000"/>
          </a:bodyPr>
          <a:lstStyle/>
          <a:p>
            <a:r>
              <a:rPr lang="en-US" dirty="0"/>
              <a:t>HOW DO YOU DEAL WITH A DIFFICULT BOARD MEMBER? </a:t>
            </a:r>
          </a:p>
          <a:p>
            <a:pPr lvl="1"/>
            <a:r>
              <a:rPr lang="en-US" dirty="0"/>
              <a:t>Carefully. First, the Board needs to remember that any disciplinary action taken against a Board member must be done in open session. The Brown Act’s closed session exemption for employee misconduct is for employees only. The Brown Act does not consider Board members employees for the purpose of this exemption. If you don’t want your dirty laundry to be aired out publicly, then stay in your lane and let the District operate by itself.</a:t>
            </a:r>
          </a:p>
          <a:p>
            <a:r>
              <a:rPr lang="en-US" dirty="0"/>
              <a:t>WHY IS THIS A PROBLEM?</a:t>
            </a:r>
          </a:p>
          <a:p>
            <a:pPr lvl="1"/>
            <a:r>
              <a:rPr lang="en-US" dirty="0"/>
              <a:t>Any instance of Board misconduct that is handled in open session will be made public and more often than not, this discussion can cause significant harm to the relationships of the Board members. Prior to this happening, the Board member should be allowed to have a conversation with the general counsel or the general manager about their actions. More often than not, this misconduct is due to micromanagement. Said board member needs to be told directly to back off and trust the GM.</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17</a:t>
            </a:fld>
            <a:endParaRPr lang="en-US" dirty="0"/>
          </a:p>
        </p:txBody>
      </p:sp>
    </p:spTree>
    <p:extLst>
      <p:ext uri="{BB962C8B-B14F-4D97-AF65-F5344CB8AC3E}">
        <p14:creationId xmlns:p14="http://schemas.microsoft.com/office/powerpoint/2010/main" val="3700815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DISTRICT LIABILITY</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lnSpcReduction="10000"/>
          </a:bodyPr>
          <a:lstStyle/>
          <a:p>
            <a:r>
              <a:rPr lang="en-US" dirty="0"/>
              <a:t>WHAT HAPPENS IF THERE IS LEGAL LIABILITY? </a:t>
            </a:r>
          </a:p>
          <a:p>
            <a:pPr lvl="1"/>
            <a:r>
              <a:rPr lang="en-US" dirty="0"/>
              <a:t>Example: Paul is a Director for a rural fire district. Paul loves his job and used to run a fire crew back in the day. Paul hangs out at the fire station often and is well liked and always appreciated due to his experience and wealth of knowledge. Then a new Fire Chief starts. Paul and the new Chief don’t get along. The new Chief is looking to change things and Paul isn’t keen on what he sees. The crew notices the difference in attitudes. Paul starts to express his opinions around the station and direct the staff to do things as they were instead of how the Chief wants them done. How should the rest of the Board deal with this situation?</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18</a:t>
            </a:fld>
            <a:endParaRPr lang="en-US" dirty="0"/>
          </a:p>
        </p:txBody>
      </p:sp>
    </p:spTree>
    <p:extLst>
      <p:ext uri="{BB962C8B-B14F-4D97-AF65-F5344CB8AC3E}">
        <p14:creationId xmlns:p14="http://schemas.microsoft.com/office/powerpoint/2010/main" val="1348290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DISTRICT LIABILITY</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a:bodyPr>
          <a:lstStyle/>
          <a:p>
            <a:r>
              <a:rPr lang="en-US" dirty="0"/>
              <a:t>WHAT HAPPENS IF THERE IS LEGAL LIABILITY? </a:t>
            </a:r>
          </a:p>
          <a:p>
            <a:pPr lvl="1"/>
            <a:r>
              <a:rPr lang="en-US" dirty="0"/>
              <a:t>Example: Paul is a Board director for a Resource Conservation District. Paul loves the grounds that the District owns and operates. Part of the grounds is open to the public as an educational area for modern irrigation and farming techniques. The grounds area open to the public closes at dusk but Paul knows that the local ruffians like to hang out there. So, he patrols the grounds  and asks people to leave if he sees anyone. Is there a problem here? And what should the Board do? </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19</a:t>
            </a:fld>
            <a:endParaRPr lang="en-US" dirty="0"/>
          </a:p>
        </p:txBody>
      </p:sp>
    </p:spTree>
    <p:extLst>
      <p:ext uri="{BB962C8B-B14F-4D97-AF65-F5344CB8AC3E}">
        <p14:creationId xmlns:p14="http://schemas.microsoft.com/office/powerpoint/2010/main" val="652647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normAutofit fontScale="90000"/>
          </a:bodyPr>
          <a:lstStyle/>
          <a:p>
            <a:r>
              <a:rPr lang="en-US" dirty="0"/>
              <a:t>Part 1. Agenda: District Board Member’s Duties</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lstStyle/>
          <a:p>
            <a:r>
              <a:rPr lang="en-US" dirty="0"/>
              <a:t>WHAT IS A BOARD?</a:t>
            </a:r>
          </a:p>
          <a:p>
            <a:r>
              <a:rPr lang="en-US" dirty="0"/>
              <a:t>WHAT DOES A BOARD DO?</a:t>
            </a:r>
          </a:p>
          <a:p>
            <a:r>
              <a:rPr lang="en-US" dirty="0"/>
              <a:t>WHAT DOES A BOARD NOT DO?</a:t>
            </a:r>
          </a:p>
          <a:p>
            <a:r>
              <a:rPr lang="en-US" dirty="0"/>
              <a:t>HOW DOES THE BOARD GOVERN?</a:t>
            </a:r>
          </a:p>
          <a:p>
            <a:r>
              <a:rPr lang="en-US" dirty="0"/>
              <a:t>WHAT MAKES A GOOD BOARD MEMBER?</a:t>
            </a:r>
          </a:p>
          <a:p>
            <a:r>
              <a:rPr lang="en-US" dirty="0"/>
              <a:t>DISCUSSION ON DISTRICT LIABILITY</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2</a:t>
            </a:fld>
            <a:endParaRPr lang="en-US" dirty="0"/>
          </a:p>
        </p:txBody>
      </p:sp>
    </p:spTree>
    <p:extLst>
      <p:ext uri="{BB962C8B-B14F-4D97-AF65-F5344CB8AC3E}">
        <p14:creationId xmlns:p14="http://schemas.microsoft.com/office/powerpoint/2010/main" val="380882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DISTRICT LIABILITY</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a:bodyPr>
          <a:lstStyle/>
          <a:p>
            <a:r>
              <a:rPr lang="en-US" dirty="0"/>
              <a:t>WHAT HAPPENS IF THERE IS LEGAL LIABILITY? </a:t>
            </a:r>
          </a:p>
          <a:p>
            <a:pPr lvl="1"/>
            <a:r>
              <a:rPr lang="en-US" dirty="0"/>
              <a:t>Example: Paul is a Board director for a Air Quality Control District. His long time wife recently passed from cancer. He is taking the situation very hard and is having a difficult time with his anger. He starts lashing out at the general manager, micromanaging her work, and generally creating a very hostile environment that has caused multiple employees to complain to the general manager and one employee has quit. What should the Board do?</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20</a:t>
            </a:fld>
            <a:endParaRPr lang="en-US" dirty="0"/>
          </a:p>
        </p:txBody>
      </p:sp>
    </p:spTree>
    <p:extLst>
      <p:ext uri="{BB962C8B-B14F-4D97-AF65-F5344CB8AC3E}">
        <p14:creationId xmlns:p14="http://schemas.microsoft.com/office/powerpoint/2010/main" val="1913893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DISTRICT LIABILITY</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a:bodyPr>
          <a:lstStyle/>
          <a:p>
            <a:r>
              <a:rPr lang="en-US" dirty="0"/>
              <a:t>WHAT HAPPENS IF THE DISTRICT IS SUED?</a:t>
            </a:r>
          </a:p>
          <a:p>
            <a:r>
              <a:rPr lang="en-US" dirty="0"/>
              <a:t>DISTRICT MUST PROVIDE DIRECTOR WITH A DEFENSE If: </a:t>
            </a:r>
          </a:p>
          <a:p>
            <a:pPr lvl="1"/>
            <a:r>
              <a:rPr lang="en-US" dirty="0"/>
              <a:t>(a) Director requests the defense; </a:t>
            </a:r>
          </a:p>
          <a:p>
            <a:pPr lvl="1"/>
            <a:r>
              <a:rPr lang="en-US" dirty="0"/>
              <a:t>(b) The case is a civil action; </a:t>
            </a:r>
          </a:p>
          <a:p>
            <a:pPr lvl="1"/>
            <a:r>
              <a:rPr lang="en-US" dirty="0"/>
              <a:t>(c) The case is brought against the director for an act/omission done in the scope of director’s duties; and </a:t>
            </a:r>
          </a:p>
          <a:p>
            <a:pPr lvl="1"/>
            <a:r>
              <a:rPr lang="en-US" dirty="0"/>
              <a:t>(d) Director cooperates in the defense. If the district conducts the defense, the district shall pay any judgment or any settlement. (Government Code §825)</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21</a:t>
            </a:fld>
            <a:endParaRPr lang="en-US" dirty="0"/>
          </a:p>
        </p:txBody>
      </p:sp>
    </p:spTree>
    <p:extLst>
      <p:ext uri="{BB962C8B-B14F-4D97-AF65-F5344CB8AC3E}">
        <p14:creationId xmlns:p14="http://schemas.microsoft.com/office/powerpoint/2010/main" val="1249905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DISTRICT LIABILITY</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a:bodyPr>
          <a:lstStyle/>
          <a:p>
            <a:r>
              <a:rPr lang="en-US" dirty="0"/>
              <a:t>WHAT HAPPENS IF THE DISTRICT IS SUED?</a:t>
            </a:r>
          </a:p>
          <a:p>
            <a:r>
              <a:rPr lang="en-US" dirty="0"/>
              <a:t>DISTRICT MAY REFUSE TO PROVIDE A DEFENSE If: </a:t>
            </a:r>
          </a:p>
          <a:p>
            <a:pPr lvl="1"/>
            <a:r>
              <a:rPr lang="en-US" dirty="0"/>
              <a:t>(a) Act/omission was not within scope of director’s duties; </a:t>
            </a:r>
          </a:p>
          <a:p>
            <a:pPr lvl="1"/>
            <a:r>
              <a:rPr lang="en-US" dirty="0"/>
              <a:t>(b) Director acted or failed to act because of actual fraud, corruption or actual malice; or </a:t>
            </a:r>
          </a:p>
          <a:p>
            <a:pPr lvl="1"/>
            <a:r>
              <a:rPr lang="en-US" dirty="0"/>
              <a:t>(c) Providing the defense would create a conflict of interest between the district and the director. (Government Code §995.2) </a:t>
            </a:r>
          </a:p>
          <a:p>
            <a:pPr lvl="1"/>
            <a:r>
              <a:rPr lang="en-US" dirty="0"/>
              <a:t>(d) The case is a criminal action.</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22</a:t>
            </a:fld>
            <a:endParaRPr lang="en-US" dirty="0"/>
          </a:p>
        </p:txBody>
      </p:sp>
    </p:spTree>
    <p:extLst>
      <p:ext uri="{BB962C8B-B14F-4D97-AF65-F5344CB8AC3E}">
        <p14:creationId xmlns:p14="http://schemas.microsoft.com/office/powerpoint/2010/main" val="4009223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DISTRICT LIABILITY</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a:bodyPr>
          <a:lstStyle/>
          <a:p>
            <a:r>
              <a:rPr lang="en-US" dirty="0"/>
              <a:t>HOW CAN YOU PROTECT THE DISTRICT?</a:t>
            </a:r>
          </a:p>
          <a:p>
            <a:pPr lvl="1"/>
            <a:r>
              <a:rPr lang="en-US" u="sng" dirty="0"/>
              <a:t>Clearly articulate</a:t>
            </a:r>
            <a:r>
              <a:rPr lang="en-US" dirty="0"/>
              <a:t> the roles and duties of your Board</a:t>
            </a:r>
          </a:p>
          <a:p>
            <a:pPr lvl="1"/>
            <a:r>
              <a:rPr lang="en-US" u="sng" dirty="0"/>
              <a:t>Provide Guidance </a:t>
            </a:r>
            <a:r>
              <a:rPr lang="en-US" dirty="0"/>
              <a:t>and Resources for new Board members that might be unfamiliar with the position</a:t>
            </a:r>
          </a:p>
          <a:p>
            <a:pPr lvl="1"/>
            <a:r>
              <a:rPr lang="en-US" u="sng" dirty="0"/>
              <a:t>Disclaim actions </a:t>
            </a:r>
            <a:r>
              <a:rPr lang="en-US" dirty="0"/>
              <a:t>taken by a Board member outside the scope of their duties</a:t>
            </a:r>
          </a:p>
          <a:p>
            <a:pPr lvl="1"/>
            <a:r>
              <a:rPr lang="en-US" u="sng" dirty="0"/>
              <a:t>Educate</a:t>
            </a:r>
            <a:r>
              <a:rPr lang="en-US" dirty="0"/>
              <a:t> the Board member on what they did wrong and document it and request a follow up</a:t>
            </a:r>
          </a:p>
          <a:p>
            <a:pPr lvl="1"/>
            <a:r>
              <a:rPr lang="en-US" u="sng" dirty="0"/>
              <a:t>Discipline</a:t>
            </a:r>
            <a:r>
              <a:rPr lang="en-US" dirty="0"/>
              <a:t> the Board member if no other action is working</a:t>
            </a:r>
          </a:p>
          <a:p>
            <a:pPr lvl="1"/>
            <a:endParaRPr lang="en-US" dirty="0"/>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23</a:t>
            </a:fld>
            <a:endParaRPr lang="en-US" dirty="0"/>
          </a:p>
        </p:txBody>
      </p:sp>
    </p:spTree>
    <p:extLst>
      <p:ext uri="{BB962C8B-B14F-4D97-AF65-F5344CB8AC3E}">
        <p14:creationId xmlns:p14="http://schemas.microsoft.com/office/powerpoint/2010/main" val="991490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normAutofit fontScale="90000"/>
          </a:bodyPr>
          <a:lstStyle/>
          <a:p>
            <a:r>
              <a:rPr lang="en-US" dirty="0"/>
              <a:t>Part 1. Agenda: Difference Between Bylaws, Policies, and Procedures</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lstStyle/>
          <a:p>
            <a:r>
              <a:rPr lang="en-US" dirty="0"/>
              <a:t>WHAT ARE BYLAWS?</a:t>
            </a:r>
          </a:p>
          <a:p>
            <a:r>
              <a:rPr lang="en-US" dirty="0"/>
              <a:t>WHAT ARE POLICIES/PROCEDURES?</a:t>
            </a:r>
          </a:p>
          <a:p>
            <a:r>
              <a:rPr lang="en-US" dirty="0"/>
              <a:t>WHAT ARE ORDINANCES?</a:t>
            </a:r>
          </a:p>
          <a:p>
            <a:r>
              <a:rPr lang="en-US" dirty="0"/>
              <a:t>WHAT IS REQUIRED / BEST PRACTICE?</a:t>
            </a:r>
          </a:p>
          <a:p>
            <a:r>
              <a:rPr lang="en-US" dirty="0"/>
              <a:t>HOW OFTEN SHOULD THEY BE UPDATED?</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24</a:t>
            </a:fld>
            <a:endParaRPr lang="en-US" dirty="0"/>
          </a:p>
        </p:txBody>
      </p:sp>
    </p:spTree>
    <p:extLst>
      <p:ext uri="{BB962C8B-B14F-4D97-AF65-F5344CB8AC3E}">
        <p14:creationId xmlns:p14="http://schemas.microsoft.com/office/powerpoint/2010/main" val="4109302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normAutofit fontScale="90000"/>
          </a:bodyPr>
          <a:lstStyle/>
          <a:p>
            <a:r>
              <a:rPr lang="en-US" dirty="0"/>
              <a:t>WHAT ARE BYLAWS / POLICIES &amp; PROCEDURES / ORDINANCES?</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fontScale="70000" lnSpcReduction="20000"/>
          </a:bodyPr>
          <a:lstStyle/>
          <a:p>
            <a:r>
              <a:rPr lang="en-US" u="sng" dirty="0"/>
              <a:t>What are Bylaws</a:t>
            </a:r>
            <a:r>
              <a:rPr lang="en-US" dirty="0"/>
              <a:t>: The Bylaws are the constitution of the agency. These govern the Board of Directors and the District at the highest level. They do not govern the staff or the members of the community (with few exceptions).</a:t>
            </a:r>
          </a:p>
          <a:p>
            <a:r>
              <a:rPr lang="en-US" u="sng" dirty="0"/>
              <a:t>What are Policies and Procedures</a:t>
            </a:r>
            <a:r>
              <a:rPr lang="en-US" dirty="0"/>
              <a:t>: Policies and Procedures are the meat and potatoes of the operational aspects of the District. They govern the Board, the staff, and the public at large. They are inward and outward looking. Policies are developed by staff at the direction of the Board and are passed by the Board. Procedures are whole staff created and owned documents that are more detailed interpretations of Policies. Procedures have the full effect and power of Policies.</a:t>
            </a:r>
          </a:p>
          <a:p>
            <a:r>
              <a:rPr lang="en-US" u="sng" dirty="0"/>
              <a:t>What are Ordinances</a:t>
            </a:r>
            <a:r>
              <a:rPr lang="en-US" dirty="0"/>
              <a:t>: Ordinances are the primary ruling law over the public at large. They are created by staff and passed by the vote of the public. They do not look inward at staff but operate to maintain peace and civility amongst the population. </a:t>
            </a:r>
          </a:p>
          <a:p>
            <a:r>
              <a:rPr lang="en-US" dirty="0">
                <a:solidFill>
                  <a:schemeClr val="accent1">
                    <a:lumMod val="60000"/>
                    <a:lumOff val="40000"/>
                  </a:schemeClr>
                </a:solidFill>
              </a:rPr>
              <a:t>HOWEVER</a:t>
            </a:r>
            <a:r>
              <a:rPr lang="en-US" dirty="0"/>
              <a:t>: All of these forms of law will become outdated over time due to any number of factors.</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25</a:t>
            </a:fld>
            <a:endParaRPr lang="en-US" dirty="0"/>
          </a:p>
        </p:txBody>
      </p:sp>
    </p:spTree>
    <p:extLst>
      <p:ext uri="{BB962C8B-B14F-4D97-AF65-F5344CB8AC3E}">
        <p14:creationId xmlns:p14="http://schemas.microsoft.com/office/powerpoint/2010/main" val="980510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normAutofit fontScale="90000"/>
          </a:bodyPr>
          <a:lstStyle/>
          <a:p>
            <a:r>
              <a:rPr lang="en-US" dirty="0"/>
              <a:t>WHAT IS REQUIRED / BEST PRACTICE?</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fontScale="85000" lnSpcReduction="20000"/>
          </a:bodyPr>
          <a:lstStyle/>
          <a:p>
            <a:r>
              <a:rPr lang="en-US" dirty="0"/>
              <a:t>BYLAW: Your bylaws should be an internally focused record of how the Board of Directors and the District operate at the highest of levels. It should empower the Board to act in specific ways and limit them from overreach.</a:t>
            </a:r>
          </a:p>
          <a:p>
            <a:r>
              <a:rPr lang="en-US" dirty="0"/>
              <a:t>POLICIES / PROCEDURES: Your Policies and Procedures should be inward and outward looking depending on the subject matter. These should account for as many circumstances as possible but allow the District and staff the agency to make informed decisions in more nuanced circumstances.</a:t>
            </a:r>
          </a:p>
          <a:p>
            <a:r>
              <a:rPr lang="en-US" dirty="0"/>
              <a:t>ORDINANCES: Your ordinances are always outward looking. These should always account for every decision in a decision tree. However, absent that there should always be a catch-all to grant the District a discretionary ability to make the final call in a tie.</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26</a:t>
            </a:fld>
            <a:endParaRPr lang="en-US" dirty="0"/>
          </a:p>
        </p:txBody>
      </p:sp>
    </p:spTree>
    <p:extLst>
      <p:ext uri="{BB962C8B-B14F-4D97-AF65-F5344CB8AC3E}">
        <p14:creationId xmlns:p14="http://schemas.microsoft.com/office/powerpoint/2010/main" val="2308520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normAutofit fontScale="90000"/>
          </a:bodyPr>
          <a:lstStyle/>
          <a:p>
            <a:r>
              <a:rPr lang="en-US" dirty="0"/>
              <a:t>HOW OFTEN SHOULD THEY BE UPDATED?</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a:xfrm>
            <a:off x="838200" y="1743941"/>
            <a:ext cx="10515599" cy="4058343"/>
          </a:xfrm>
        </p:spPr>
        <p:txBody>
          <a:bodyPr>
            <a:normAutofit/>
          </a:bodyPr>
          <a:lstStyle/>
          <a:p>
            <a:pPr marL="0" indent="0">
              <a:buNone/>
            </a:pPr>
            <a:r>
              <a:rPr lang="en-US" dirty="0"/>
              <a:t>All of your documents should be reviewed on a rolling / annual / or priority basis depending on:</a:t>
            </a:r>
          </a:p>
          <a:p>
            <a:pPr marL="800100" lvl="1" indent="-342900">
              <a:buFont typeface="Arial" panose="020B0604020202020204" pitchFamily="34" charset="0"/>
              <a:buChar char="•"/>
            </a:pPr>
            <a:r>
              <a:rPr lang="en-US" dirty="0"/>
              <a:t>The Content Matter (i.e. Employee Handbook – yearly)</a:t>
            </a:r>
          </a:p>
          <a:p>
            <a:pPr marL="800100" lvl="1" indent="-342900">
              <a:buFont typeface="Arial" panose="020B0604020202020204" pitchFamily="34" charset="0"/>
              <a:buChar char="•"/>
            </a:pPr>
            <a:r>
              <a:rPr lang="en-US" dirty="0"/>
              <a:t>The Litigation Exposure (i.e. Sensitive Operations)</a:t>
            </a:r>
          </a:p>
          <a:p>
            <a:pPr marL="800100" lvl="1" indent="-342900">
              <a:buFont typeface="Arial" panose="020B0604020202020204" pitchFamily="34" charset="0"/>
              <a:buChar char="•"/>
            </a:pPr>
            <a:r>
              <a:rPr lang="en-US" dirty="0"/>
              <a:t>Speed of Change (i.e. Technology Policies, Acquisition Policy)</a:t>
            </a:r>
          </a:p>
          <a:p>
            <a:pPr marL="800100" lvl="1" indent="-342900">
              <a:buFont typeface="Arial" panose="020B0604020202020204" pitchFamily="34" charset="0"/>
              <a:buChar char="•"/>
            </a:pPr>
            <a:r>
              <a:rPr lang="en-US" dirty="0"/>
              <a:t>Needs of the District (i.e. New or Changing Services)</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27</a:t>
            </a:fld>
            <a:endParaRPr lang="en-US" dirty="0"/>
          </a:p>
        </p:txBody>
      </p:sp>
    </p:spTree>
    <p:extLst>
      <p:ext uri="{BB962C8B-B14F-4D97-AF65-F5344CB8AC3E}">
        <p14:creationId xmlns:p14="http://schemas.microsoft.com/office/powerpoint/2010/main" val="1349254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014735D-907B-90DC-9739-BE99D8B394DF}"/>
              </a:ext>
            </a:extLst>
          </p:cNvPr>
          <p:cNvSpPr>
            <a:spLocks noGrp="1"/>
          </p:cNvSpPr>
          <p:nvPr>
            <p:ph type="body" sz="quarter" idx="11"/>
          </p:nvPr>
        </p:nvSpPr>
        <p:spPr/>
        <p:txBody>
          <a:bodyPr/>
          <a:lstStyle/>
          <a:p>
            <a:r>
              <a:rPr lang="en-US" dirty="0"/>
              <a:t>Questions?</a:t>
            </a:r>
          </a:p>
        </p:txBody>
      </p:sp>
      <p:sp>
        <p:nvSpPr>
          <p:cNvPr id="3" name="Title 2">
            <a:extLst>
              <a:ext uri="{FF2B5EF4-FFF2-40B4-BE49-F238E27FC236}">
                <a16:creationId xmlns:a16="http://schemas.microsoft.com/office/drawing/2014/main" id="{C3EC8042-9B8C-8447-8196-E5247A04A777}"/>
              </a:ext>
            </a:extLst>
          </p:cNvPr>
          <p:cNvSpPr>
            <a:spLocks noGrp="1"/>
          </p:cNvSpPr>
          <p:nvPr>
            <p:ph type="title"/>
          </p:nvPr>
        </p:nvSpPr>
        <p:spPr/>
        <p:txBody>
          <a:bodyPr>
            <a:normAutofit fontScale="90000"/>
          </a:bodyPr>
          <a:lstStyle/>
          <a:p>
            <a:r>
              <a:rPr lang="en-US" dirty="0"/>
              <a:t>Brian Hughes</a:t>
            </a:r>
          </a:p>
        </p:txBody>
      </p:sp>
      <p:sp>
        <p:nvSpPr>
          <p:cNvPr id="4" name="Text Placeholder 3">
            <a:extLst>
              <a:ext uri="{FF2B5EF4-FFF2-40B4-BE49-F238E27FC236}">
                <a16:creationId xmlns:a16="http://schemas.microsoft.com/office/drawing/2014/main" id="{8AC4059E-38F2-C649-A8C0-B363145D2894}"/>
              </a:ext>
            </a:extLst>
          </p:cNvPr>
          <p:cNvSpPr>
            <a:spLocks noGrp="1"/>
          </p:cNvSpPr>
          <p:nvPr>
            <p:ph type="body" sz="quarter" idx="10"/>
          </p:nvPr>
        </p:nvSpPr>
        <p:spPr/>
        <p:txBody>
          <a:bodyPr/>
          <a:lstStyle/>
          <a:p>
            <a:r>
              <a:rPr lang="en-US" dirty="0"/>
              <a:t>Brian.Hughes@bbklaw.com  |  916-551-2827</a:t>
            </a:r>
          </a:p>
        </p:txBody>
      </p:sp>
    </p:spTree>
    <p:extLst>
      <p:ext uri="{BB962C8B-B14F-4D97-AF65-F5344CB8AC3E}">
        <p14:creationId xmlns:p14="http://schemas.microsoft.com/office/powerpoint/2010/main" val="2773784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Community Services District?</a:t>
            </a:r>
          </a:p>
        </p:txBody>
      </p:sp>
      <p:sp>
        <p:nvSpPr>
          <p:cNvPr id="3" name="Content Placeholder 2"/>
          <p:cNvSpPr>
            <a:spLocks noGrp="1"/>
          </p:cNvSpPr>
          <p:nvPr>
            <p:ph idx="1"/>
          </p:nvPr>
        </p:nvSpPr>
        <p:spPr>
          <a:xfrm>
            <a:off x="261550" y="1686276"/>
            <a:ext cx="7844481" cy="4058343"/>
          </a:xfrm>
        </p:spPr>
        <p:txBody>
          <a:bodyPr>
            <a:normAutofit fontScale="77500" lnSpcReduction="20000"/>
          </a:bodyPr>
          <a:lstStyle/>
          <a:p>
            <a:r>
              <a:rPr lang="en-US" dirty="0"/>
              <a:t>California Special District (water, irrigation, fire, public utilities, cemetery, resource conservation, levee, recreation and parks, etc.)</a:t>
            </a:r>
            <a:endParaRPr lang="en-US" dirty="0">
              <a:sym typeface="Wingdings" panose="05000000000000000000" pitchFamily="2" charset="2"/>
            </a:endParaRPr>
          </a:p>
          <a:p>
            <a:r>
              <a:rPr lang="en-US" dirty="0">
                <a:sym typeface="Wingdings" panose="05000000000000000000" pitchFamily="2" charset="2"/>
              </a:rPr>
              <a:t>California Government Code Division 3. Community Services Districts (section 61000 – 61250)</a:t>
            </a:r>
          </a:p>
          <a:p>
            <a:r>
              <a:rPr lang="en-US" dirty="0">
                <a:sym typeface="Wingdings" panose="05000000000000000000" pitchFamily="2" charset="2"/>
              </a:rPr>
              <a:t>Section 61100: Granted Powers of </a:t>
            </a:r>
            <a:r>
              <a:rPr lang="en-US" dirty="0" err="1">
                <a:sym typeface="Wingdings" panose="05000000000000000000" pitchFamily="2" charset="2"/>
              </a:rPr>
              <a:t>CSDs</a:t>
            </a:r>
            <a:r>
              <a:rPr lang="en-US" dirty="0">
                <a:sym typeface="Wingdings" panose="05000000000000000000" pitchFamily="2" charset="2"/>
              </a:rPr>
              <a:t> (31 types)</a:t>
            </a:r>
          </a:p>
          <a:p>
            <a:pPr lvl="1"/>
            <a:r>
              <a:rPr lang="en-US" dirty="0">
                <a:sym typeface="Wingdings" panose="05000000000000000000" pitchFamily="2" charset="2"/>
              </a:rPr>
              <a:t>Water District, Sanitary District, Fire Protection / EMS District, Recreation and Park District, Mosquito Abatement and Vector Control District, Police District, Library District, Utility District, Airport District, Cemetery District, etc. (including delivering </a:t>
            </a:r>
            <a:r>
              <a:rPr lang="en-US" dirty="0" err="1">
                <a:sym typeface="Wingdings" panose="05000000000000000000" pitchFamily="2" charset="2"/>
              </a:rPr>
              <a:t>USPS</a:t>
            </a:r>
            <a:r>
              <a:rPr lang="en-US" dirty="0">
                <a:sym typeface="Wingdings" panose="05000000000000000000" pitchFamily="2" charset="2"/>
              </a:rPr>
              <a:t> mail).</a:t>
            </a:r>
          </a:p>
          <a:p>
            <a:r>
              <a:rPr lang="en-US" dirty="0" err="1">
                <a:sym typeface="Wingdings" panose="05000000000000000000" pitchFamily="2" charset="2"/>
              </a:rPr>
              <a:t>LAFCo</a:t>
            </a:r>
            <a:r>
              <a:rPr lang="en-US" dirty="0">
                <a:sym typeface="Wingdings" panose="05000000000000000000" pitchFamily="2" charset="2"/>
              </a:rPr>
              <a:t>: El Dorado County Local Agency Formation Commission</a:t>
            </a:r>
          </a:p>
          <a:p>
            <a:endParaRPr lang="en-US" dirty="0"/>
          </a:p>
        </p:txBody>
      </p:sp>
      <p:sp>
        <p:nvSpPr>
          <p:cNvPr id="4" name="Slide Number Placeholder 3"/>
          <p:cNvSpPr>
            <a:spLocks noGrp="1"/>
          </p:cNvSpPr>
          <p:nvPr>
            <p:ph type="sldNum" sz="quarter" idx="4"/>
          </p:nvPr>
        </p:nvSpPr>
        <p:spPr/>
        <p:txBody>
          <a:bodyPr/>
          <a:lstStyle/>
          <a:p>
            <a:fld id="{D1601523-002C-46E0-8B1B-541C1AE81B0D}" type="slidenum">
              <a:rPr lang="en-US" smtClean="0"/>
              <a:pPr/>
              <a:t>3</a:t>
            </a:fld>
            <a:endParaRPr lang="en-US" dirty="0"/>
          </a:p>
        </p:txBody>
      </p:sp>
      <p:pic>
        <p:nvPicPr>
          <p:cNvPr id="5"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74946"/>
          <a:stretch/>
        </p:blipFill>
        <p:spPr>
          <a:xfrm>
            <a:off x="8374648" y="1273469"/>
            <a:ext cx="3419954" cy="5211818"/>
          </a:xfrm>
          <a:prstGeom prst="rect">
            <a:avLst/>
          </a:prstGeom>
          <a:ln>
            <a:solidFill>
              <a:schemeClr val="tx1"/>
            </a:solidFill>
          </a:ln>
        </p:spPr>
      </p:pic>
    </p:spTree>
    <p:extLst>
      <p:ext uri="{BB962C8B-B14F-4D97-AF65-F5344CB8AC3E}">
        <p14:creationId xmlns:p14="http://schemas.microsoft.com/office/powerpoint/2010/main" val="539878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Community Services District?</a:t>
            </a:r>
          </a:p>
        </p:txBody>
      </p:sp>
      <p:sp>
        <p:nvSpPr>
          <p:cNvPr id="3" name="Content Placeholder 2"/>
          <p:cNvSpPr>
            <a:spLocks noGrp="1"/>
          </p:cNvSpPr>
          <p:nvPr>
            <p:ph idx="1"/>
          </p:nvPr>
        </p:nvSpPr>
        <p:spPr>
          <a:xfrm>
            <a:off x="261550" y="1686276"/>
            <a:ext cx="7844481" cy="4058343"/>
          </a:xfrm>
        </p:spPr>
        <p:txBody>
          <a:bodyPr>
            <a:normAutofit/>
          </a:bodyPr>
          <a:lstStyle/>
          <a:p>
            <a:r>
              <a:rPr lang="en-US" dirty="0" err="1">
                <a:sym typeface="Wingdings" panose="05000000000000000000" pitchFamily="2" charset="2"/>
              </a:rPr>
              <a:t>LAFCo</a:t>
            </a:r>
            <a:r>
              <a:rPr lang="en-US" dirty="0">
                <a:sym typeface="Wingdings" panose="05000000000000000000" pitchFamily="2" charset="2"/>
              </a:rPr>
              <a:t>: El Dorado County Local Agency Formation Commission</a:t>
            </a:r>
          </a:p>
          <a:p>
            <a:pPr lvl="1"/>
            <a:r>
              <a:rPr lang="en-US" b="1" dirty="0">
                <a:sym typeface="Wingdings" panose="05000000000000000000" pitchFamily="2" charset="2"/>
              </a:rPr>
              <a:t>Services Provided</a:t>
            </a:r>
            <a:r>
              <a:rPr lang="en-US" dirty="0">
                <a:sym typeface="Wingdings" panose="05000000000000000000" pitchFamily="2" charset="2"/>
              </a:rPr>
              <a:t>: Fire Protection and Emergency Services, Parks and Recreation, Lighting and Landscaping, </a:t>
            </a:r>
            <a:r>
              <a:rPr lang="en-US" dirty="0" err="1">
                <a:sym typeface="Wingdings" panose="05000000000000000000" pitchFamily="2" charset="2"/>
              </a:rPr>
              <a:t>CC&amp;R</a:t>
            </a:r>
            <a:r>
              <a:rPr lang="en-US" dirty="0">
                <a:sym typeface="Wingdings" panose="05000000000000000000" pitchFamily="2" charset="2"/>
              </a:rPr>
              <a:t> Administration, Solid Waste, and Weed Abatement</a:t>
            </a:r>
          </a:p>
          <a:p>
            <a:pPr lvl="1"/>
            <a:r>
              <a:rPr lang="en-US" b="1" dirty="0">
                <a:sym typeface="Wingdings" panose="05000000000000000000" pitchFamily="2" charset="2"/>
              </a:rPr>
              <a:t>Latent Power</a:t>
            </a:r>
            <a:r>
              <a:rPr lang="en-US" dirty="0">
                <a:sym typeface="Wingdings" panose="05000000000000000000" pitchFamily="2" charset="2"/>
              </a:rPr>
              <a:t>: Water, Wastewater, Mosquito Abatement, Law Enforcement, Library Services, Road Maintenance, and Drainage</a:t>
            </a:r>
          </a:p>
          <a:p>
            <a:pPr lvl="1"/>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4"/>
          </p:nvPr>
        </p:nvSpPr>
        <p:spPr/>
        <p:txBody>
          <a:bodyPr/>
          <a:lstStyle/>
          <a:p>
            <a:fld id="{D1601523-002C-46E0-8B1B-541C1AE81B0D}" type="slidenum">
              <a:rPr lang="en-US" smtClean="0"/>
              <a:pPr/>
              <a:t>4</a:t>
            </a:fld>
            <a:endParaRPr lang="en-US" dirty="0"/>
          </a:p>
        </p:txBody>
      </p:sp>
      <p:pic>
        <p:nvPicPr>
          <p:cNvPr id="5"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74946"/>
          <a:stretch/>
        </p:blipFill>
        <p:spPr>
          <a:xfrm>
            <a:off x="8374648" y="1273469"/>
            <a:ext cx="3419954" cy="5211818"/>
          </a:xfrm>
          <a:prstGeom prst="rect">
            <a:avLst/>
          </a:prstGeom>
          <a:ln>
            <a:solidFill>
              <a:schemeClr val="tx1"/>
            </a:solidFill>
          </a:ln>
        </p:spPr>
      </p:pic>
    </p:spTree>
    <p:extLst>
      <p:ext uri="{BB962C8B-B14F-4D97-AF65-F5344CB8AC3E}">
        <p14:creationId xmlns:p14="http://schemas.microsoft.com/office/powerpoint/2010/main" val="110419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Community Services District?</a:t>
            </a:r>
          </a:p>
        </p:txBody>
      </p:sp>
      <p:sp>
        <p:nvSpPr>
          <p:cNvPr id="3" name="Content Placeholder 2"/>
          <p:cNvSpPr>
            <a:spLocks noGrp="1"/>
          </p:cNvSpPr>
          <p:nvPr>
            <p:ph idx="1"/>
          </p:nvPr>
        </p:nvSpPr>
        <p:spPr>
          <a:xfrm>
            <a:off x="261550" y="1686276"/>
            <a:ext cx="7844481" cy="4058343"/>
          </a:xfrm>
        </p:spPr>
        <p:txBody>
          <a:bodyPr>
            <a:normAutofit fontScale="85000" lnSpcReduction="10000"/>
          </a:bodyPr>
          <a:lstStyle/>
          <a:p>
            <a:r>
              <a:rPr lang="en-US" dirty="0">
                <a:sym typeface="Wingdings" panose="05000000000000000000" pitchFamily="2" charset="2"/>
              </a:rPr>
              <a:t>Fire Protection and Emergency Services 61100(d/n) - </a:t>
            </a:r>
            <a:r>
              <a:rPr lang="en-US" dirty="0"/>
              <a:t>Health and Safety Code section 13800 / 1797</a:t>
            </a:r>
            <a:endParaRPr lang="en-US" dirty="0">
              <a:sym typeface="Wingdings" panose="05000000000000000000" pitchFamily="2" charset="2"/>
            </a:endParaRPr>
          </a:p>
          <a:p>
            <a:r>
              <a:rPr lang="en-US" dirty="0">
                <a:sym typeface="Wingdings" panose="05000000000000000000" pitchFamily="2" charset="2"/>
              </a:rPr>
              <a:t>Parks and Recreation 61100(e-f) – Public Resource Code section 5780</a:t>
            </a:r>
          </a:p>
          <a:p>
            <a:r>
              <a:rPr lang="en-US" dirty="0">
                <a:sym typeface="Wingdings" panose="05000000000000000000" pitchFamily="2" charset="2"/>
              </a:rPr>
              <a:t>Lighting and Landscaping 61100(g) – Government Code 61140</a:t>
            </a:r>
          </a:p>
          <a:p>
            <a:r>
              <a:rPr lang="en-US" dirty="0" err="1">
                <a:sym typeface="Wingdings" panose="05000000000000000000" pitchFamily="2" charset="2"/>
              </a:rPr>
              <a:t>CC&amp;R</a:t>
            </a:r>
            <a:r>
              <a:rPr lang="en-US" dirty="0">
                <a:sym typeface="Wingdings" panose="05000000000000000000" pitchFamily="2" charset="2"/>
              </a:rPr>
              <a:t> Administration 61105(e)</a:t>
            </a:r>
          </a:p>
          <a:p>
            <a:r>
              <a:rPr lang="en-US" dirty="0">
                <a:sym typeface="Wingdings" panose="05000000000000000000" pitchFamily="2" charset="2"/>
              </a:rPr>
              <a:t>Solid Waste 61100(c) – Public Resource Code 40000</a:t>
            </a:r>
          </a:p>
          <a:p>
            <a:r>
              <a:rPr lang="en-US" dirty="0">
                <a:sym typeface="Wingdings" panose="05000000000000000000" pitchFamily="2" charset="2"/>
              </a:rPr>
              <a:t>Weed Abatement 61100(t) – Health and Safety Code 14875</a:t>
            </a:r>
          </a:p>
          <a:p>
            <a:pPr lvl="1"/>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4"/>
          </p:nvPr>
        </p:nvSpPr>
        <p:spPr/>
        <p:txBody>
          <a:bodyPr/>
          <a:lstStyle/>
          <a:p>
            <a:fld id="{D1601523-002C-46E0-8B1B-541C1AE81B0D}" type="slidenum">
              <a:rPr lang="en-US" smtClean="0"/>
              <a:pPr/>
              <a:t>5</a:t>
            </a:fld>
            <a:endParaRPr lang="en-US" dirty="0"/>
          </a:p>
        </p:txBody>
      </p:sp>
      <p:pic>
        <p:nvPicPr>
          <p:cNvPr id="5"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74946"/>
          <a:stretch/>
        </p:blipFill>
        <p:spPr>
          <a:xfrm>
            <a:off x="8374648" y="1273469"/>
            <a:ext cx="3419954" cy="5211818"/>
          </a:xfrm>
          <a:prstGeom prst="rect">
            <a:avLst/>
          </a:prstGeom>
          <a:ln>
            <a:solidFill>
              <a:schemeClr val="tx1"/>
            </a:solidFill>
          </a:ln>
        </p:spPr>
      </p:pic>
    </p:spTree>
    <p:extLst>
      <p:ext uri="{BB962C8B-B14F-4D97-AF65-F5344CB8AC3E}">
        <p14:creationId xmlns:p14="http://schemas.microsoft.com/office/powerpoint/2010/main" val="515119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WHAT IS A BOARD?</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a:xfrm>
            <a:off x="838200" y="1743942"/>
            <a:ext cx="10515600" cy="2358502"/>
          </a:xfrm>
        </p:spPr>
        <p:txBody>
          <a:bodyPr>
            <a:normAutofit fontScale="70000" lnSpcReduction="20000"/>
          </a:bodyPr>
          <a:lstStyle/>
          <a:p>
            <a:r>
              <a:rPr lang="en-US" dirty="0"/>
              <a:t>The Board of the District is a part of the District but distinct from the operational side. It is composed of elected or appointed officials that service as a “civilian” oversight committee to District operations.</a:t>
            </a:r>
          </a:p>
          <a:p>
            <a:r>
              <a:rPr lang="en-US" dirty="0"/>
              <a:t>The Board’s members are NOT employees of the District. They may have shared parts of their function or treated similarly by certain laws, but Board members are treated distinctly separate from employees. The status of a board member will depend on how any specific law views their role, i.e. healthcare, brown act, minimum wage …</a:t>
            </a:r>
          </a:p>
          <a:p>
            <a:endParaRPr lang="en-US" dirty="0"/>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6</a:t>
            </a:fld>
            <a:endParaRPr lang="en-US" dirty="0"/>
          </a:p>
        </p:txBody>
      </p:sp>
      <p:grpSp>
        <p:nvGrpSpPr>
          <p:cNvPr id="10" name="Group 9"/>
          <p:cNvGrpSpPr/>
          <p:nvPr/>
        </p:nvGrpSpPr>
        <p:grpSpPr>
          <a:xfrm>
            <a:off x="1459957" y="3801972"/>
            <a:ext cx="7323482" cy="2314833"/>
            <a:chOff x="2707214" y="3616411"/>
            <a:chExt cx="7754840" cy="2537254"/>
          </a:xfrm>
        </p:grpSpPr>
        <p:sp>
          <p:nvSpPr>
            <p:cNvPr id="11" name="Rectangle 10"/>
            <p:cNvSpPr/>
            <p:nvPr/>
          </p:nvSpPr>
          <p:spPr>
            <a:xfrm>
              <a:off x="4802659" y="3616411"/>
              <a:ext cx="5659395" cy="2537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868562" y="3682314"/>
              <a:ext cx="5494638" cy="4201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The Board of the District</a:t>
              </a:r>
            </a:p>
          </p:txBody>
        </p:sp>
        <p:sp>
          <p:nvSpPr>
            <p:cNvPr id="13" name="Rectangle 12"/>
            <p:cNvSpPr/>
            <p:nvPr/>
          </p:nvSpPr>
          <p:spPr>
            <a:xfrm>
              <a:off x="4868562" y="4195755"/>
              <a:ext cx="5494638" cy="18452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The Operational Component of the District</a:t>
              </a:r>
            </a:p>
          </p:txBody>
        </p:sp>
        <p:sp>
          <p:nvSpPr>
            <p:cNvPr id="14" name="TextBox 13"/>
            <p:cNvSpPr txBox="1"/>
            <p:nvPr/>
          </p:nvSpPr>
          <p:spPr>
            <a:xfrm>
              <a:off x="2822630" y="3682314"/>
              <a:ext cx="1980029" cy="369332"/>
            </a:xfrm>
            <a:prstGeom prst="rect">
              <a:avLst/>
            </a:prstGeom>
            <a:noFill/>
          </p:spPr>
          <p:txBody>
            <a:bodyPr wrap="none" rtlCol="0">
              <a:spAutoFit/>
            </a:bodyPr>
            <a:lstStyle/>
            <a:p>
              <a:r>
                <a:rPr lang="en-US" dirty="0">
                  <a:solidFill>
                    <a:srgbClr val="FF0000"/>
                  </a:solidFill>
                </a:rPr>
                <a:t>Civilian Oversight</a:t>
              </a:r>
            </a:p>
          </p:txBody>
        </p:sp>
        <p:sp>
          <p:nvSpPr>
            <p:cNvPr id="15" name="TextBox 14"/>
            <p:cNvSpPr txBox="1"/>
            <p:nvPr/>
          </p:nvSpPr>
          <p:spPr>
            <a:xfrm>
              <a:off x="2707214" y="4885038"/>
              <a:ext cx="2095445" cy="369332"/>
            </a:xfrm>
            <a:prstGeom prst="rect">
              <a:avLst/>
            </a:prstGeom>
            <a:noFill/>
          </p:spPr>
          <p:txBody>
            <a:bodyPr wrap="none" rtlCol="0">
              <a:spAutoFit/>
            </a:bodyPr>
            <a:lstStyle/>
            <a:p>
              <a:r>
                <a:rPr lang="en-US" dirty="0">
                  <a:solidFill>
                    <a:srgbClr val="FF0000"/>
                  </a:solidFill>
                </a:rPr>
                <a:t>District Employees</a:t>
              </a:r>
            </a:p>
          </p:txBody>
        </p:sp>
      </p:grpSp>
    </p:spTree>
    <p:extLst>
      <p:ext uri="{BB962C8B-B14F-4D97-AF65-F5344CB8AC3E}">
        <p14:creationId xmlns:p14="http://schemas.microsoft.com/office/powerpoint/2010/main" val="1676236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WHAT IS A BOARD?</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a:xfrm>
            <a:off x="541638" y="1420557"/>
            <a:ext cx="10515600" cy="2358502"/>
          </a:xfrm>
        </p:spPr>
        <p:txBody>
          <a:bodyPr>
            <a:normAutofit fontScale="70000" lnSpcReduction="20000"/>
          </a:bodyPr>
          <a:lstStyle/>
          <a:p>
            <a:pPr marL="0" indent="0">
              <a:buNone/>
            </a:pPr>
            <a:r>
              <a:rPr lang="en-US" u="sng" dirty="0"/>
              <a:t>Gov. Code section 61040(a):</a:t>
            </a:r>
          </a:p>
          <a:p>
            <a:pPr marL="0" indent="0">
              <a:buNone/>
            </a:pPr>
            <a:r>
              <a:rPr lang="en-US" dirty="0"/>
              <a:t>“A legislative body of </a:t>
            </a:r>
            <a:r>
              <a:rPr lang="en-US" dirty="0">
                <a:solidFill>
                  <a:schemeClr val="accent1">
                    <a:lumMod val="60000"/>
                    <a:lumOff val="40000"/>
                  </a:schemeClr>
                </a:solidFill>
              </a:rPr>
              <a:t>five</a:t>
            </a:r>
            <a:r>
              <a:rPr lang="en-US" dirty="0"/>
              <a:t> members known as the </a:t>
            </a:r>
            <a:r>
              <a:rPr lang="en-US" dirty="0">
                <a:solidFill>
                  <a:schemeClr val="accent1">
                    <a:lumMod val="60000"/>
                    <a:lumOff val="40000"/>
                  </a:schemeClr>
                </a:solidFill>
              </a:rPr>
              <a:t>board of directors</a:t>
            </a:r>
            <a:r>
              <a:rPr lang="en-US" dirty="0"/>
              <a:t> shall govern each district. The </a:t>
            </a:r>
            <a:r>
              <a:rPr lang="en-US" dirty="0">
                <a:solidFill>
                  <a:schemeClr val="accent1">
                    <a:lumMod val="60000"/>
                    <a:lumOff val="40000"/>
                  </a:schemeClr>
                </a:solidFill>
              </a:rPr>
              <a:t>board of directors shall establish policies </a:t>
            </a:r>
            <a:r>
              <a:rPr lang="en-US" dirty="0"/>
              <a:t>for the operation of the district. The </a:t>
            </a:r>
            <a:r>
              <a:rPr lang="en-US" dirty="0">
                <a:solidFill>
                  <a:schemeClr val="accent1">
                    <a:lumMod val="60000"/>
                    <a:lumOff val="40000"/>
                  </a:schemeClr>
                </a:solidFill>
              </a:rPr>
              <a:t>board of directors shall provide for the implementation of those policies which is the responsibility of the district’s general manager</a:t>
            </a:r>
            <a:r>
              <a:rPr lang="en-US" dirty="0"/>
              <a:t>.”</a:t>
            </a:r>
          </a:p>
          <a:p>
            <a:pPr marL="0" indent="0">
              <a:buNone/>
            </a:pPr>
            <a:r>
              <a:rPr lang="en-US" u="sng" dirty="0"/>
              <a:t>Gov. Code section 61040(e): </a:t>
            </a:r>
          </a:p>
          <a:p>
            <a:pPr marL="0" indent="0">
              <a:buNone/>
            </a:pPr>
            <a:r>
              <a:rPr lang="en-US" dirty="0"/>
              <a:t>“A member of the board of directors </a:t>
            </a:r>
            <a:r>
              <a:rPr lang="en-US" dirty="0">
                <a:solidFill>
                  <a:schemeClr val="accent1">
                    <a:lumMod val="60000"/>
                    <a:lumOff val="40000"/>
                  </a:schemeClr>
                </a:solidFill>
              </a:rPr>
              <a:t>shall not be the general manager</a:t>
            </a:r>
            <a:r>
              <a:rPr lang="en-US" dirty="0"/>
              <a:t>”</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7</a:t>
            </a:fld>
            <a:endParaRPr lang="en-US" dirty="0"/>
          </a:p>
        </p:txBody>
      </p:sp>
      <p:grpSp>
        <p:nvGrpSpPr>
          <p:cNvPr id="10" name="Group 9"/>
          <p:cNvGrpSpPr/>
          <p:nvPr/>
        </p:nvGrpSpPr>
        <p:grpSpPr>
          <a:xfrm>
            <a:off x="1459957" y="3801972"/>
            <a:ext cx="7323482" cy="2314833"/>
            <a:chOff x="2707214" y="3616411"/>
            <a:chExt cx="7754840" cy="2537254"/>
          </a:xfrm>
        </p:grpSpPr>
        <p:sp>
          <p:nvSpPr>
            <p:cNvPr id="5" name="Rectangle 4"/>
            <p:cNvSpPr/>
            <p:nvPr/>
          </p:nvSpPr>
          <p:spPr>
            <a:xfrm>
              <a:off x="4802659" y="3616411"/>
              <a:ext cx="5659395" cy="2537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68562" y="3682314"/>
              <a:ext cx="5494638" cy="4201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The Board of the District</a:t>
              </a:r>
            </a:p>
          </p:txBody>
        </p:sp>
        <p:sp>
          <p:nvSpPr>
            <p:cNvPr id="7" name="Rectangle 6"/>
            <p:cNvSpPr/>
            <p:nvPr/>
          </p:nvSpPr>
          <p:spPr>
            <a:xfrm>
              <a:off x="4868562" y="4195755"/>
              <a:ext cx="5494638" cy="18452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The Operational Component of the District</a:t>
              </a:r>
            </a:p>
          </p:txBody>
        </p:sp>
        <p:sp>
          <p:nvSpPr>
            <p:cNvPr id="8" name="TextBox 7"/>
            <p:cNvSpPr txBox="1"/>
            <p:nvPr/>
          </p:nvSpPr>
          <p:spPr>
            <a:xfrm>
              <a:off x="2822630" y="3682314"/>
              <a:ext cx="1980029" cy="369332"/>
            </a:xfrm>
            <a:prstGeom prst="rect">
              <a:avLst/>
            </a:prstGeom>
            <a:noFill/>
          </p:spPr>
          <p:txBody>
            <a:bodyPr wrap="none" rtlCol="0">
              <a:spAutoFit/>
            </a:bodyPr>
            <a:lstStyle/>
            <a:p>
              <a:r>
                <a:rPr lang="en-US" dirty="0">
                  <a:solidFill>
                    <a:srgbClr val="FF0000"/>
                  </a:solidFill>
                </a:rPr>
                <a:t>Civilian Oversight</a:t>
              </a:r>
            </a:p>
          </p:txBody>
        </p:sp>
        <p:sp>
          <p:nvSpPr>
            <p:cNvPr id="9" name="TextBox 8"/>
            <p:cNvSpPr txBox="1"/>
            <p:nvPr/>
          </p:nvSpPr>
          <p:spPr>
            <a:xfrm>
              <a:off x="2707214" y="4885038"/>
              <a:ext cx="2095445" cy="369332"/>
            </a:xfrm>
            <a:prstGeom prst="rect">
              <a:avLst/>
            </a:prstGeom>
            <a:noFill/>
          </p:spPr>
          <p:txBody>
            <a:bodyPr wrap="none" rtlCol="0">
              <a:spAutoFit/>
            </a:bodyPr>
            <a:lstStyle/>
            <a:p>
              <a:r>
                <a:rPr lang="en-US" dirty="0">
                  <a:solidFill>
                    <a:srgbClr val="FF0000"/>
                  </a:solidFill>
                </a:rPr>
                <a:t>District Employees</a:t>
              </a:r>
            </a:p>
          </p:txBody>
        </p:sp>
      </p:grpSp>
    </p:spTree>
    <p:extLst>
      <p:ext uri="{BB962C8B-B14F-4D97-AF65-F5344CB8AC3E}">
        <p14:creationId xmlns:p14="http://schemas.microsoft.com/office/powerpoint/2010/main" val="85914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WHAT DOES A BOARD DO?</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fontScale="92500"/>
          </a:bodyPr>
          <a:lstStyle/>
          <a:p>
            <a:r>
              <a:rPr lang="en-US" dirty="0"/>
              <a:t>In simple terms, the Board creates the policies and the generalized goals and operational directions for the District. The General Manager then executes on the policies created by the Board.</a:t>
            </a:r>
          </a:p>
          <a:p>
            <a:r>
              <a:rPr lang="en-US" dirty="0"/>
              <a:t>The Board also is the final arbiter to conflicts, disagreements, lawsuits, etc.</a:t>
            </a:r>
          </a:p>
          <a:p>
            <a:r>
              <a:rPr lang="en-US" dirty="0"/>
              <a:t>The Board has control over the budget and holds the power to sign contracts with different specialty firms, i.e., engineering, construction, law, auditors…</a:t>
            </a:r>
          </a:p>
          <a:p>
            <a:r>
              <a:rPr lang="en-US" dirty="0"/>
              <a:t>Analogy: The Board flies the plane but is not the cabin crew.</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8</a:t>
            </a:fld>
            <a:endParaRPr lang="en-US" dirty="0"/>
          </a:p>
        </p:txBody>
      </p:sp>
    </p:spTree>
    <p:extLst>
      <p:ext uri="{BB962C8B-B14F-4D97-AF65-F5344CB8AC3E}">
        <p14:creationId xmlns:p14="http://schemas.microsoft.com/office/powerpoint/2010/main" val="1684352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WHAT DOES A BOARD DO?</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a:xfrm>
            <a:off x="838200" y="1455616"/>
            <a:ext cx="10515600" cy="4058343"/>
          </a:xfrm>
        </p:spPr>
        <p:txBody>
          <a:bodyPr>
            <a:normAutofit/>
          </a:bodyPr>
          <a:lstStyle/>
          <a:p>
            <a:pPr marL="0" indent="0">
              <a:buNone/>
            </a:pPr>
            <a:r>
              <a:rPr lang="en-US" u="sng" dirty="0"/>
              <a:t>Gov. Code section 61045:</a:t>
            </a:r>
          </a:p>
          <a:p>
            <a:pPr marL="0" indent="0">
              <a:buNone/>
            </a:pPr>
            <a:r>
              <a:rPr lang="en-US" dirty="0"/>
              <a:t>“(b) The board of directors </a:t>
            </a:r>
            <a:r>
              <a:rPr lang="en-US" dirty="0">
                <a:solidFill>
                  <a:schemeClr val="accent1">
                    <a:lumMod val="60000"/>
                    <a:lumOff val="40000"/>
                  </a:schemeClr>
                </a:solidFill>
              </a:rPr>
              <a:t>shall act only by ordinance, resolution, or motion</a:t>
            </a:r>
            <a:r>
              <a:rPr lang="en-US" dirty="0"/>
              <a:t>.</a:t>
            </a:r>
          </a:p>
          <a:p>
            <a:pPr marL="0" indent="0">
              <a:buNone/>
            </a:pPr>
            <a:r>
              <a:rPr lang="en-US" dirty="0"/>
              <a:t>(g) The board of directors </a:t>
            </a:r>
            <a:r>
              <a:rPr lang="en-US" dirty="0">
                <a:solidFill>
                  <a:schemeClr val="accent1">
                    <a:lumMod val="60000"/>
                    <a:lumOff val="40000"/>
                  </a:schemeClr>
                </a:solidFill>
              </a:rPr>
              <a:t>shall adopt policies </a:t>
            </a:r>
            <a:r>
              <a:rPr lang="en-US" dirty="0"/>
              <a:t>for the operation of the district, including, but not limited to, administrative policies, fiscal policies, personnel policies, and the purchasing policies required by this division.”</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9</a:t>
            </a:fld>
            <a:endParaRPr lang="en-US" dirty="0"/>
          </a:p>
        </p:txBody>
      </p:sp>
    </p:spTree>
    <p:extLst>
      <p:ext uri="{BB962C8B-B14F-4D97-AF65-F5344CB8AC3E}">
        <p14:creationId xmlns:p14="http://schemas.microsoft.com/office/powerpoint/2010/main" val="184732100"/>
      </p:ext>
    </p:extLst>
  </p:cSld>
  <p:clrMapOvr>
    <a:masterClrMapping/>
  </p:clrMapOvr>
</p:sld>
</file>

<file path=ppt/theme/theme1.xml><?xml version="1.0" encoding="utf-8"?>
<a:theme xmlns:a="http://schemas.openxmlformats.org/drawingml/2006/main" name="Office Theme">
  <a:themeElements>
    <a:clrScheme name="BBK Law 1">
      <a:dk1>
        <a:srgbClr val="343534"/>
      </a:dk1>
      <a:lt1>
        <a:srgbClr val="FFFFFF"/>
      </a:lt1>
      <a:dk2>
        <a:srgbClr val="004473"/>
      </a:dk2>
      <a:lt2>
        <a:srgbClr val="E9E7EA"/>
      </a:lt2>
      <a:accent1>
        <a:srgbClr val="004473"/>
      </a:accent1>
      <a:accent2>
        <a:srgbClr val="0794A1"/>
      </a:accent2>
      <a:accent3>
        <a:srgbClr val="EBCB21"/>
      </a:accent3>
      <a:accent4>
        <a:srgbClr val="8FCCEE"/>
      </a:accent4>
      <a:accent5>
        <a:srgbClr val="BC2D74"/>
      </a:accent5>
      <a:accent6>
        <a:srgbClr val="E79900"/>
      </a:accent6>
      <a:hlink>
        <a:srgbClr val="0A93A1"/>
      </a:hlink>
      <a:folHlink>
        <a:srgbClr val="E698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B&amp;K Law Template.potx" id="{B33164C4-1BC0-41FE-8C83-35A9F24636DD}" vid="{5A29DEA3-919D-4F52-8A00-9EA638A1A0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roperties xmlns="http://www.imanage.com/work/xmlschema">
  <documentid>IMANAGE!43936007.1</documentid>
  <senderid>BRIAN.HUGHES</senderid>
  <senderemail>BRIAN.HUGHES@BBKLAW.COM</senderemail>
  <lastmodified>2025-07-04T14:01:47.0000000-07:00</lastmodified>
  <database>IMANAGE</database>
</properties>
</file>

<file path=customXml/itemProps1.xml><?xml version="1.0" encoding="utf-8"?>
<ds:datastoreItem xmlns:ds="http://schemas.openxmlformats.org/officeDocument/2006/customXml" ds:itemID="{7EBE0155-D72A-424E-ABDE-B375F94FCEB8}">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emplate/>
  <TotalTime>0</TotalTime>
  <Words>2791</Words>
  <Application>Microsoft Office PowerPoint</Application>
  <PresentationFormat>Widescreen</PresentationFormat>
  <Paragraphs>184</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Courier New</vt:lpstr>
      <vt:lpstr>Wingdings</vt:lpstr>
      <vt:lpstr>Office Theme</vt:lpstr>
      <vt:lpstr>1. District Board Member’s Duties 2. Difference Between Bylaws, Policies/Procedures, and Ordinance</vt:lpstr>
      <vt:lpstr>Part 1. Agenda: District Board Member’s Duties</vt:lpstr>
      <vt:lpstr>What is a Community Services District?</vt:lpstr>
      <vt:lpstr>What is a Community Services District?</vt:lpstr>
      <vt:lpstr>What is a Community Services District?</vt:lpstr>
      <vt:lpstr>WHAT IS A BOARD?</vt:lpstr>
      <vt:lpstr>WHAT IS A BOARD?</vt:lpstr>
      <vt:lpstr>WHAT DOES A BOARD DO?</vt:lpstr>
      <vt:lpstr>WHAT DOES A BOARD DO?</vt:lpstr>
      <vt:lpstr>WHAT DOES A BOARD NOT DO?</vt:lpstr>
      <vt:lpstr>WHAT DOES A BOARD NOT DO?</vt:lpstr>
      <vt:lpstr>HOW DOES A BOARD GOVERN?</vt:lpstr>
      <vt:lpstr>WHAT MAKES A GOOD BOARD MEMBER?</vt:lpstr>
      <vt:lpstr>DISTRICT LIABILITY - IMMUNITY</vt:lpstr>
      <vt:lpstr>DISTRICT LIABILITY</vt:lpstr>
      <vt:lpstr>DISTRICT LIABILITY</vt:lpstr>
      <vt:lpstr>DISTRICT LIABILITY</vt:lpstr>
      <vt:lpstr>DISTRICT LIABILITY</vt:lpstr>
      <vt:lpstr>DISTRICT LIABILITY</vt:lpstr>
      <vt:lpstr>DISTRICT LIABILITY</vt:lpstr>
      <vt:lpstr>DISTRICT LIABILITY</vt:lpstr>
      <vt:lpstr>DISTRICT LIABILITY</vt:lpstr>
      <vt:lpstr>DISTRICT LIABILITY</vt:lpstr>
      <vt:lpstr>Part 1. Agenda: Difference Between Bylaws, Policies, and Procedures</vt:lpstr>
      <vt:lpstr>WHAT ARE BYLAWS / POLICIES &amp; PROCEDURES / ORDINANCES?</vt:lpstr>
      <vt:lpstr>WHAT IS REQUIRED / BEST PRACTICE?</vt:lpstr>
      <vt:lpstr>HOW OFTEN SHOULD THEY BE UPDATED?</vt:lpstr>
      <vt:lpstr>Brian Hughes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General Manager</dc:creator>
  <cp:lastModifiedBy>General Manager</cp:lastModifiedBy>
  <cp:revision>1</cp:revision>
  <cp:lastPrinted>1900-01-01T08:00:00Z</cp:lastPrinted>
  <dcterms:created xsi:type="dcterms:W3CDTF">1900-01-01T08:00:00Z</dcterms:created>
  <dcterms:modified xsi:type="dcterms:W3CDTF">2025-07-17T00:28:38Z</dcterms:modified>
</cp:coreProperties>
</file>